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09" r:id="rId2"/>
    <p:sldId id="499" r:id="rId3"/>
    <p:sldId id="500" r:id="rId4"/>
    <p:sldId id="501" r:id="rId5"/>
    <p:sldId id="498" r:id="rId6"/>
    <p:sldId id="475" r:id="rId7"/>
    <p:sldId id="517" r:id="rId8"/>
    <p:sldId id="476" r:id="rId9"/>
    <p:sldId id="518" r:id="rId10"/>
    <p:sldId id="477" r:id="rId11"/>
    <p:sldId id="481" r:id="rId12"/>
    <p:sldId id="507" r:id="rId13"/>
    <p:sldId id="508" r:id="rId14"/>
    <p:sldId id="509" r:id="rId15"/>
    <p:sldId id="512" r:id="rId16"/>
    <p:sldId id="513" r:id="rId17"/>
    <p:sldId id="514" r:id="rId18"/>
    <p:sldId id="516" r:id="rId19"/>
    <p:sldId id="515" r:id="rId20"/>
    <p:sldId id="493" r:id="rId21"/>
    <p:sldId id="5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69"/>
    <a:srgbClr val="CDD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6"/>
    <p:restoredTop sz="94654"/>
  </p:normalViewPr>
  <p:slideViewPr>
    <p:cSldViewPr snapToGrid="0" snapToObjects="1">
      <p:cViewPr varScale="1">
        <p:scale>
          <a:sx n="100" d="100"/>
          <a:sy n="100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9F656-6CB1-F74C-80AE-9C8A074D81D1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83D49-383E-264F-9FFD-FC17F017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1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3D49-383E-264F-9FFD-FC17F017A3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1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3D49-383E-264F-9FFD-FC17F017A3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36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3D49-383E-264F-9FFD-FC17F017A3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65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32CD-D43B-7546-BBFD-830642A56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CCD57-34A4-194B-B3BB-AABAA88DD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A842A-FC14-7244-AAC8-E423EB56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240BA-36D1-654A-BA21-821AFB9F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9C83D-D2C4-7641-A499-D38684F7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9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0F2A-74C3-0447-86D3-4418CD98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D87D2-2CEB-B541-830B-D4944D968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8270B-8A0A-2B42-B5D6-031B0780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ACB92-A376-C74D-B473-81C83EBA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C49C2-C388-4A4E-9325-9C3066E5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3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E0A0C-FD63-FA4A-AE6B-E955C5EF0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1FD85-6354-814B-8424-FEFCFA4F0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0544A-42C3-CE43-83F1-94DE55F5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5B2CB-85C6-1743-821D-D9CB76BC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475F4-BB31-194B-B9FC-8DDABA19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2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F917-959C-7249-97E5-A61D4D41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0BB3C-8100-B440-B8A5-2C8E2B21A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436F2-4378-7A46-8E18-56852198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2087-3055-4E4F-BAE4-BE330A5F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A6E5E-A948-C842-8331-06840E22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4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4309-D669-4144-996C-FF3E613D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10CC7-3A3B-024F-BDE5-1DC25041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CCBA0-49C6-4243-BE1D-4B410FC9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48439-407F-2542-88CB-C0F9207B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D0603-3F43-C44D-AB04-E3C54823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5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680A-B715-FD4B-98AF-CFF2B2C8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BAC1-A24A-2748-B73F-ED9D2BF48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87663-33E1-4246-9E13-4B953FE56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1127E-F90B-294D-AD1D-4054188B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1C592-7A40-C745-9A50-BECED0D8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7744D-9BAD-5E45-87EA-918D23B7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3CAD-CA9A-AB43-939B-5D3B4A2E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C4DFD-5E64-8148-9DE0-18C716959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3007A-998D-D549-8D08-65E8BED3C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791B5-FFD0-8548-9D5A-1C507E12C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762EF-EA45-AD4C-9683-FA50F1859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087FAD-50D1-B345-A8ED-FC5D1206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45E6A-D06C-C948-8554-49CFD96A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5808CD-E3ED-7E4C-A061-72F9549A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85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6A1C-2798-7648-BEE4-BEBF1187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63611-39BD-FF40-B45B-20A8DAB8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C3EF-D6A3-0C42-867F-E7B13506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66D5D-76EF-A44C-A17B-65AFDB58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6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51B58-64BD-6540-A45A-9207EAC3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DD5B1-E2B9-0A43-94E2-BD1EA39C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5EAD1-A432-B143-BF9B-5D96CCA2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5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B787-8B34-4945-825B-B9B746BA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632A-D023-5442-BEC5-2A4BB611A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4AD2A-BCE1-A946-909A-42B4E185A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753F1-6C20-874D-8883-F65C61CB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7F880-33D5-8145-8DB2-D01B13EA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15C15-22E5-194F-9A33-EFF486EB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7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6F4-519B-2840-9180-1439CA51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DC2EE-5747-8740-ABE4-3124F5342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8737D-013A-474D-9204-9F2220EA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72FDE-54B1-054F-82F0-E9C9DC15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A118F-C336-B347-A70F-B0BC3FB6F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14F07-FF47-D240-BF7A-178075CB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6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E9EA5-E088-8B41-84F1-E54EB325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FBFA2-5603-5B41-9CB4-F62E8724C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6E407-4F34-AA43-A734-8F6D4620C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E4DF0-C059-4A43-9B00-7830DBD2527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6F7C5-856F-B243-B31A-E2E03C496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CF75D-2EEF-7746-8B80-874CCE389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9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emf"/><Relationship Id="rId7" Type="http://schemas.openxmlformats.org/officeDocument/2006/relationships/image" Target="../media/image37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5.emf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2" Type="http://schemas.openxmlformats.org/officeDocument/2006/relationships/image" Target="../media/image47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6.emf"/><Relationship Id="rId15" Type="http://schemas.openxmlformats.org/officeDocument/2006/relationships/image" Target="../media/image44.png"/><Relationship Id="rId10" Type="http://schemas.openxmlformats.org/officeDocument/2006/relationships/image" Target="../media/image45.emf"/><Relationship Id="rId9" Type="http://schemas.openxmlformats.org/officeDocument/2006/relationships/image" Target="../media/image52.png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pt.aem.umn.edu/people/faculty/kmahesh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q6ozALzkF4" TargetMode="External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10.png"/><Relationship Id="rId5" Type="http://schemas.microsoft.com/office/2007/relationships/media" Target="../media/media3.mov"/><Relationship Id="rId10" Type="http://schemas.openxmlformats.org/officeDocument/2006/relationships/image" Target="../media/image9.png"/><Relationship Id="rId4" Type="http://schemas.openxmlformats.org/officeDocument/2006/relationships/video" Target="../media/media2.mov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357935-2303-8A45-AC80-BAE1363F3AF2}"/>
              </a:ext>
            </a:extLst>
          </p:cNvPr>
          <p:cNvSpPr txBox="1"/>
          <p:nvPr/>
        </p:nvSpPr>
        <p:spPr>
          <a:xfrm>
            <a:off x="3263881" y="3534014"/>
            <a:ext cx="56642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Sreevatsa</a:t>
            </a:r>
            <a:r>
              <a:rPr lang="en-US" sz="2400" dirty="0"/>
              <a:t> Anantharamu</a:t>
            </a:r>
          </a:p>
          <a:p>
            <a:pPr algn="ctr"/>
            <a:r>
              <a:rPr lang="en-US" sz="2000" dirty="0"/>
              <a:t>Post-doctoral associate (with Prof. Krishnan Mahesh)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Aerospace Engineering &amp; Mechanics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22249-93B8-7E49-B08B-D9486F4F1CAA}"/>
              </a:ext>
            </a:extLst>
          </p:cNvPr>
          <p:cNvSpPr txBox="1"/>
          <p:nvPr/>
        </p:nvSpPr>
        <p:spPr>
          <a:xfrm>
            <a:off x="0" y="0"/>
            <a:ext cx="12192000" cy="255454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bg1"/>
              </a:solidFill>
              <a:cs typeface="APPLE CHANCERY" panose="03020702040506060504" pitchFamily="66" charset="-79"/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  <a:cs typeface="APPLE CHANCERY" panose="03020702040506060504" pitchFamily="66" charset="-79"/>
              </a:rPr>
              <a:t>Some applications of parallel computing in fluid mechanics</a:t>
            </a:r>
          </a:p>
          <a:p>
            <a:pPr algn="ctr"/>
            <a:endParaRPr lang="en-US" sz="4000" b="1" dirty="0">
              <a:solidFill>
                <a:schemeClr val="bg1"/>
              </a:solidFill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87268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3A23EF-65C6-F142-B35D-BDAF43CC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751" y="735778"/>
            <a:ext cx="3847825" cy="1945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1321490C-D804-5148-A2DC-455BDFD00B7B}"/>
                  </a:ext>
                </a:extLst>
              </p:cNvPr>
              <p:cNvSpPr txBox="1"/>
              <p:nvPr/>
            </p:nvSpPr>
            <p:spPr>
              <a:xfrm>
                <a:off x="-39983" y="2744053"/>
                <a:ext cx="8458119" cy="383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Can write this as a sparse matrix-vector multiplication problem: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400" dirty="0"/>
                  <a:t>,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/>
                  <a:t> as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lvl="1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lvl="1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is the sparse matrix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What is the maximum number of non-zeros in any row of A? </a:t>
                </a: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1321490C-D804-5148-A2DC-455BDFD00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983" y="2744053"/>
                <a:ext cx="8458119" cy="3836948"/>
              </a:xfrm>
              <a:prstGeom prst="rect">
                <a:avLst/>
              </a:prstGeom>
              <a:blipFill>
                <a:blip r:embed="rId3"/>
                <a:stretch>
                  <a:fillRect l="-900" t="-1980" r="-1499" b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Unstructured sparse matrix-vector multiplication problem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0" y="648034"/>
                <a:ext cx="8295583" cy="3067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The resulting equation for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/>
                  <a:t> turn out to be</a:t>
                </a:r>
                <a:br>
                  <a:rPr lang="en-US" sz="2400" dirty="0"/>
                </a:br>
                <a:br>
                  <a:rPr lang="en-US" sz="2400" dirty="0"/>
                </a:b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a linear combination of some vectors. For e.g.,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400" dirty="0"/>
                  <a:t>, then the summation is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6,8,18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8034"/>
                <a:ext cx="8295583" cy="3067506"/>
              </a:xfrm>
              <a:prstGeom prst="rect">
                <a:avLst/>
              </a:prstGeom>
              <a:blipFill>
                <a:blip r:embed="rId4"/>
                <a:stretch>
                  <a:fillRect l="-1070" t="-2058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703226-B1BF-4246-B08D-04B4BBA4A2BC}"/>
                  </a:ext>
                </a:extLst>
              </p:cNvPr>
              <p:cNvSpPr txBox="1"/>
              <p:nvPr/>
            </p:nvSpPr>
            <p:spPr>
              <a:xfrm>
                <a:off x="1982811" y="990680"/>
                <a:ext cx="4629216" cy="990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𝑛𝑒𝑖𝑔h𝑏𝑜𝑢𝑟𝑠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𝑡𝑟𝑖𝑎𝑛𝑔𝑙𝑒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703226-B1BF-4246-B08D-04B4BBA4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811" y="990680"/>
                <a:ext cx="4629216" cy="990656"/>
              </a:xfrm>
              <a:prstGeom prst="rect">
                <a:avLst/>
              </a:prstGeom>
              <a:blipFill>
                <a:blip r:embed="rId5"/>
                <a:stretch>
                  <a:fillRect t="-96154" b="-1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B514F3-DD71-8C45-BBB9-FDE42C3660C5}"/>
              </a:ext>
            </a:extLst>
          </p:cNvPr>
          <p:cNvCxnSpPr/>
          <p:nvPr/>
        </p:nvCxnSpPr>
        <p:spPr>
          <a:xfrm>
            <a:off x="8418136" y="617000"/>
            <a:ext cx="0" cy="6241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C463C1-5E38-F740-A1D4-B1188E830DF1}"/>
              </a:ext>
            </a:extLst>
          </p:cNvPr>
          <p:cNvCxnSpPr>
            <a:cxnSpLocks/>
          </p:cNvCxnSpPr>
          <p:nvPr/>
        </p:nvCxnSpPr>
        <p:spPr>
          <a:xfrm flipH="1">
            <a:off x="8418136" y="3035431"/>
            <a:ext cx="377386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864E15-E719-4943-B4C7-7E21C8D5C60A}"/>
              </a:ext>
            </a:extLst>
          </p:cNvPr>
          <p:cNvSpPr txBox="1"/>
          <p:nvPr/>
        </p:nvSpPr>
        <p:spPr>
          <a:xfrm>
            <a:off x="10048939" y="2689092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Mesh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445A-38E2-F941-A2E6-472DCAB98FD2}"/>
              </a:ext>
            </a:extLst>
          </p:cNvPr>
          <p:cNvSpPr txBox="1"/>
          <p:nvPr/>
        </p:nvSpPr>
        <p:spPr>
          <a:xfrm>
            <a:off x="9443638" y="6351244"/>
            <a:ext cx="1892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Sparsity pattern of 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1C4DC6-3DF5-A04C-99BA-27E2D4125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811" y="3737500"/>
            <a:ext cx="3795860" cy="1928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12E88-64EC-5044-8286-7A777BCCA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3862" y="3318116"/>
            <a:ext cx="3425601" cy="28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7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05070D-3683-B041-B1E1-8292F80BEBA2}"/>
              </a:ext>
            </a:extLst>
          </p:cNvPr>
          <p:cNvGrpSpPr/>
          <p:nvPr/>
        </p:nvGrpSpPr>
        <p:grpSpPr>
          <a:xfrm>
            <a:off x="6867078" y="1788675"/>
            <a:ext cx="4271899" cy="2909974"/>
            <a:chOff x="6867078" y="1788675"/>
            <a:chExt cx="4271899" cy="290997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43FE2AE-A9DC-424F-A801-237B0B4F7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386" t="5147" r="35394" b="10666"/>
            <a:stretch/>
          </p:blipFill>
          <p:spPr>
            <a:xfrm>
              <a:off x="6867078" y="1940390"/>
              <a:ext cx="273605" cy="25625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254AC7-8793-4C44-8C86-1D9B888AB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86" t="5147" r="35394" b="10666"/>
            <a:stretch/>
          </p:blipFill>
          <p:spPr>
            <a:xfrm>
              <a:off x="10865372" y="1941970"/>
              <a:ext cx="273605" cy="256251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09E87D-F473-4645-9AD2-9469522C3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085" b="7761"/>
            <a:stretch/>
          </p:blipFill>
          <p:spPr>
            <a:xfrm>
              <a:off x="7513137" y="1788675"/>
              <a:ext cx="3288214" cy="290997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87086" y="732544"/>
                <a:ext cx="5353622" cy="5709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Illustrate parallel algorithms for sparse-matrix vector multiplication using this model problem, i.e.,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Ac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Simplest algorithm: Two-processor, blocking algorithm</a:t>
                </a:r>
                <a:endParaRPr lang="en-US" sz="2400" b="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Step #1: Divide rows of matrix A, 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between the two processors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For this lecture, we will use the following simplest strategy to divide the rows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Assume first 12 rows are stored in rank 0 and remaining 12 rows are stored in rank 1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6" y="732544"/>
                <a:ext cx="5353622" cy="5709255"/>
              </a:xfrm>
              <a:prstGeom prst="rect">
                <a:avLst/>
              </a:prstGeom>
              <a:blipFill>
                <a:blip r:embed="rId5"/>
                <a:stretch>
                  <a:fillRect l="-1418" t="-1330" r="-1418" b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8D794A3-6FCB-DE42-B28E-AD8120FD520E}"/>
              </a:ext>
            </a:extLst>
          </p:cNvPr>
          <p:cNvGrpSpPr/>
          <p:nvPr/>
        </p:nvGrpSpPr>
        <p:grpSpPr>
          <a:xfrm>
            <a:off x="5593109" y="1658564"/>
            <a:ext cx="6321799" cy="3528606"/>
            <a:chOff x="2697509" y="3227299"/>
            <a:chExt cx="6321799" cy="35286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192CD1-4CD8-8C44-B20A-DA171BBC577E}"/>
                </a:ext>
              </a:extLst>
            </p:cNvPr>
            <p:cNvSpPr/>
            <p:nvPr/>
          </p:nvSpPr>
          <p:spPr>
            <a:xfrm>
              <a:off x="2697509" y="3227299"/>
              <a:ext cx="6321799" cy="35286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6AB0C-8EF1-454A-853B-E0F33F90C9C4}"/>
                </a:ext>
              </a:extLst>
            </p:cNvPr>
            <p:cNvGrpSpPr/>
            <p:nvPr/>
          </p:nvGrpSpPr>
          <p:grpSpPr>
            <a:xfrm>
              <a:off x="2751073" y="3385118"/>
              <a:ext cx="6058811" cy="3332253"/>
              <a:chOff x="2283482" y="3306458"/>
              <a:chExt cx="6058811" cy="333225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BAD990-CAEA-0D44-A856-2DCE104B08A7}"/>
                  </a:ext>
                </a:extLst>
              </p:cNvPr>
              <p:cNvSpPr txBox="1"/>
              <p:nvPr/>
            </p:nvSpPr>
            <p:spPr>
              <a:xfrm>
                <a:off x="3994943" y="4414583"/>
                <a:ext cx="413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=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B7C7F26-9E39-ED41-B7F8-937BA58DCE01}"/>
                      </a:ext>
                    </a:extLst>
                  </p:cNvPr>
                  <p:cNvSpPr txBox="1"/>
                  <p:nvPr/>
                </p:nvSpPr>
                <p:spPr>
                  <a:xfrm>
                    <a:off x="3458859" y="6245658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B7C7F26-9E39-ED41-B7F8-937BA58DCE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8859" y="6245658"/>
                    <a:ext cx="36420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65A1670-399F-2F4E-9EA2-1B695F05C660}"/>
                      </a:ext>
                    </a:extLst>
                  </p:cNvPr>
                  <p:cNvSpPr txBox="1"/>
                  <p:nvPr/>
                </p:nvSpPr>
                <p:spPr>
                  <a:xfrm>
                    <a:off x="5903158" y="6269379"/>
                    <a:ext cx="3856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65A1670-399F-2F4E-9EA2-1B695F05C6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3158" y="6269379"/>
                    <a:ext cx="38568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F2E51E2-2832-BE47-B2AE-BD14C354491A}"/>
                      </a:ext>
                    </a:extLst>
                  </p:cNvPr>
                  <p:cNvSpPr txBox="1"/>
                  <p:nvPr/>
                </p:nvSpPr>
                <p:spPr>
                  <a:xfrm>
                    <a:off x="7450732" y="6236726"/>
                    <a:ext cx="3506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F2E51E2-2832-BE47-B2AE-BD14C35449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0732" y="6236726"/>
                    <a:ext cx="35067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EAE03F4-FE89-3040-9BC0-78D93E270A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99515" y="4739541"/>
                <a:ext cx="5042778" cy="5182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F803B0-92CF-E84F-A328-70D5D0295B08}"/>
                  </a:ext>
                </a:extLst>
              </p:cNvPr>
              <p:cNvSpPr/>
              <p:nvPr/>
            </p:nvSpPr>
            <p:spPr>
              <a:xfrm>
                <a:off x="2283482" y="3821809"/>
                <a:ext cx="766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rank 0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ED0CC1-DAA7-0847-8DFB-EBBE2F311835}"/>
                  </a:ext>
                </a:extLst>
              </p:cNvPr>
              <p:cNvSpPr/>
              <p:nvPr/>
            </p:nvSpPr>
            <p:spPr>
              <a:xfrm>
                <a:off x="2283482" y="5235485"/>
                <a:ext cx="766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rank 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D29F8B-C957-1E45-A7C9-5DE38574599A}"/>
                  </a:ext>
                </a:extLst>
              </p:cNvPr>
              <p:cNvSpPr/>
              <p:nvPr/>
            </p:nvSpPr>
            <p:spPr>
              <a:xfrm>
                <a:off x="3299513" y="3306458"/>
                <a:ext cx="5042779" cy="1409898"/>
              </a:xfrm>
              <a:prstGeom prst="rect">
                <a:avLst/>
              </a:prstGeom>
              <a:solidFill>
                <a:schemeClr val="accent4">
                  <a:alpha val="32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C8CEBF-6CD1-6641-BDD0-6F48F2C26A39}"/>
                  </a:ext>
                </a:extLst>
              </p:cNvPr>
              <p:cNvSpPr/>
              <p:nvPr/>
            </p:nvSpPr>
            <p:spPr>
              <a:xfrm>
                <a:off x="3299513" y="4765505"/>
                <a:ext cx="5042779" cy="1400034"/>
              </a:xfrm>
              <a:prstGeom prst="rect">
                <a:avLst/>
              </a:prstGeom>
              <a:solidFill>
                <a:schemeClr val="accent6">
                  <a:alpha val="32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727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06C6F95-0AAF-C442-80E8-7C82701334A4}"/>
              </a:ext>
            </a:extLst>
          </p:cNvPr>
          <p:cNvGrpSpPr/>
          <p:nvPr/>
        </p:nvGrpSpPr>
        <p:grpSpPr>
          <a:xfrm>
            <a:off x="6501602" y="3106533"/>
            <a:ext cx="4271899" cy="2909974"/>
            <a:chOff x="6867078" y="1788675"/>
            <a:chExt cx="4271899" cy="290997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CF56196-7727-9442-8F2C-44668FC83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386" t="5147" r="35394" b="10666"/>
            <a:stretch/>
          </p:blipFill>
          <p:spPr>
            <a:xfrm>
              <a:off x="6867078" y="1940390"/>
              <a:ext cx="273605" cy="25625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545D7A2-B437-7F4E-8CE6-1B29CA77C0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86" t="5147" r="35394" b="10666"/>
            <a:stretch/>
          </p:blipFill>
          <p:spPr>
            <a:xfrm>
              <a:off x="10865372" y="1941970"/>
              <a:ext cx="273605" cy="25625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8ABA73B-F5DA-AA42-976A-C063DCD88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085" b="7761"/>
            <a:stretch/>
          </p:blipFill>
          <p:spPr>
            <a:xfrm>
              <a:off x="7513137" y="1788675"/>
              <a:ext cx="3288214" cy="290997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216797" y="908972"/>
                <a:ext cx="10907247" cy="188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Each processor stores only a portion of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Therefore, the processors cannot independently evaluate their portion of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For e.g., consider row 1 in rank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1,11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1,16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400" dirty="0"/>
                  <a:t> are stored in rank 0,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2400" dirty="0"/>
                  <a:t> is stored in rank 1</a:t>
                </a: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97" y="908972"/>
                <a:ext cx="10907247" cy="1887696"/>
              </a:xfrm>
              <a:prstGeom prst="rect">
                <a:avLst/>
              </a:prstGeom>
              <a:blipFill>
                <a:blip r:embed="rId5"/>
                <a:stretch>
                  <a:fillRect l="-814" t="-4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29D31-7D2B-3A41-A2CF-B25FD322BF1C}"/>
                  </a:ext>
                </a:extLst>
              </p:cNvPr>
              <p:cNvSpPr txBox="1"/>
              <p:nvPr/>
            </p:nvSpPr>
            <p:spPr>
              <a:xfrm>
                <a:off x="224922" y="3714223"/>
                <a:ext cx="5022822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Therefore, rank 1 needs to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to rank 0 and rank 0 needs to receive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1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Similarly, rank 1 will need to receive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0 and rank 0 needs to send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to rank 1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29D31-7D2B-3A41-A2CF-B25FD322B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2" y="3714223"/>
                <a:ext cx="5022822" cy="2523768"/>
              </a:xfrm>
              <a:prstGeom prst="rect">
                <a:avLst/>
              </a:prstGeom>
              <a:blipFill>
                <a:blip r:embed="rId6"/>
                <a:stretch>
                  <a:fillRect l="-1511" t="-3000" r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6850C-F8BD-5645-86B9-71C6AE0F752D}"/>
              </a:ext>
            </a:extLst>
          </p:cNvPr>
          <p:cNvGrpSpPr/>
          <p:nvPr/>
        </p:nvGrpSpPr>
        <p:grpSpPr>
          <a:xfrm>
            <a:off x="5469978" y="3046400"/>
            <a:ext cx="5950125" cy="3454148"/>
            <a:chOff x="5459092" y="3100830"/>
            <a:chExt cx="5950125" cy="345414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6A1E10C-36C5-B44F-89CB-B78AEB465785}"/>
                </a:ext>
              </a:extLst>
            </p:cNvPr>
            <p:cNvGrpSpPr/>
            <p:nvPr/>
          </p:nvGrpSpPr>
          <p:grpSpPr>
            <a:xfrm>
              <a:off x="5459092" y="3100830"/>
              <a:ext cx="5950125" cy="3454148"/>
              <a:chOff x="6155284" y="3207097"/>
              <a:chExt cx="5950125" cy="345414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196099B-AEDB-1447-9B18-BCF0C06C4C66}"/>
                  </a:ext>
                </a:extLst>
              </p:cNvPr>
              <p:cNvGrpSpPr/>
              <p:nvPr/>
            </p:nvGrpSpPr>
            <p:grpSpPr>
              <a:xfrm>
                <a:off x="6155284" y="3290458"/>
                <a:ext cx="5864141" cy="2859081"/>
                <a:chOff x="2478152" y="3306458"/>
                <a:chExt cx="5864141" cy="285908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3E57367-12CB-6347-A666-F6970D296977}"/>
                    </a:ext>
                  </a:extLst>
                </p:cNvPr>
                <p:cNvSpPr txBox="1"/>
                <p:nvPr/>
              </p:nvSpPr>
              <p:spPr>
                <a:xfrm>
                  <a:off x="4010047" y="4435561"/>
                  <a:ext cx="3898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=</a:t>
                  </a: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412E8DE-CA7D-5745-8F34-B3074D67ED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99515" y="4739541"/>
                  <a:ext cx="5042778" cy="518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2849A25-8742-264E-98E6-D35C83AD4356}"/>
                    </a:ext>
                  </a:extLst>
                </p:cNvPr>
                <p:cNvSpPr/>
                <p:nvPr/>
              </p:nvSpPr>
              <p:spPr>
                <a:xfrm>
                  <a:off x="2499537" y="3830969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</a:rPr>
                    <a:t>rank 0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C707D7C-5255-B849-B423-77FC98E18ED3}"/>
                    </a:ext>
                  </a:extLst>
                </p:cNvPr>
                <p:cNvSpPr/>
                <p:nvPr/>
              </p:nvSpPr>
              <p:spPr>
                <a:xfrm>
                  <a:off x="2478152" y="5210278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rank 1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2A22B3D-C824-D64F-8472-D4B593E2BAC3}"/>
                    </a:ext>
                  </a:extLst>
                </p:cNvPr>
                <p:cNvSpPr/>
                <p:nvPr/>
              </p:nvSpPr>
              <p:spPr>
                <a:xfrm>
                  <a:off x="3299513" y="3306458"/>
                  <a:ext cx="5042779" cy="1409898"/>
                </a:xfrm>
                <a:prstGeom prst="rect">
                  <a:avLst/>
                </a:prstGeom>
                <a:solidFill>
                  <a:schemeClr val="accent4">
                    <a:alpha val="32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70490A13-43DD-1148-89EE-D29D88F54DAE}"/>
                    </a:ext>
                  </a:extLst>
                </p:cNvPr>
                <p:cNvSpPr/>
                <p:nvPr/>
              </p:nvSpPr>
              <p:spPr>
                <a:xfrm>
                  <a:off x="3299513" y="4765505"/>
                  <a:ext cx="5042779" cy="1400034"/>
                </a:xfrm>
                <a:prstGeom prst="rect">
                  <a:avLst/>
                </a:prstGeom>
                <a:solidFill>
                  <a:schemeClr val="accent6">
                    <a:alpha val="32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6088A38-4A8C-9748-9182-E332EDC4C65B}"/>
                  </a:ext>
                </a:extLst>
              </p:cNvPr>
              <p:cNvSpPr/>
              <p:nvPr/>
            </p:nvSpPr>
            <p:spPr>
              <a:xfrm>
                <a:off x="6176669" y="3207097"/>
                <a:ext cx="5928740" cy="34541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8796191-38BA-0145-A3AC-A27F7FC755E5}"/>
                </a:ext>
              </a:extLst>
            </p:cNvPr>
            <p:cNvSpPr/>
            <p:nvPr/>
          </p:nvSpPr>
          <p:spPr>
            <a:xfrm>
              <a:off x="6569573" y="3445310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9F78843-AE68-4740-A6A7-D9278324AE0D}"/>
                </a:ext>
              </a:extLst>
            </p:cNvPr>
            <p:cNvSpPr/>
            <p:nvPr/>
          </p:nvSpPr>
          <p:spPr>
            <a:xfrm>
              <a:off x="10570522" y="3445310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25A573B-3BDE-E74E-A6BB-E64B1A040F5E}"/>
                </a:ext>
              </a:extLst>
            </p:cNvPr>
            <p:cNvSpPr/>
            <p:nvPr/>
          </p:nvSpPr>
          <p:spPr>
            <a:xfrm>
              <a:off x="10570520" y="3639342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EEA6B01-B4A3-AE4E-B4BC-ABE56C742CFD}"/>
                </a:ext>
              </a:extLst>
            </p:cNvPr>
            <p:cNvSpPr/>
            <p:nvPr/>
          </p:nvSpPr>
          <p:spPr>
            <a:xfrm>
              <a:off x="10570122" y="4432407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5B73CDF-8201-A94D-A72B-3D9089E74AB1}"/>
                </a:ext>
              </a:extLst>
            </p:cNvPr>
            <p:cNvSpPr/>
            <p:nvPr/>
          </p:nvSpPr>
          <p:spPr>
            <a:xfrm>
              <a:off x="10570125" y="4919677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5A5865A-84D3-F74C-A20B-DE963E8E4344}"/>
                </a:ext>
              </a:extLst>
            </p:cNvPr>
            <p:cNvSpPr/>
            <p:nvPr/>
          </p:nvSpPr>
          <p:spPr>
            <a:xfrm>
              <a:off x="7867237" y="3435862"/>
              <a:ext cx="2410383" cy="92941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C67AD9-ED17-C24E-B63D-C240DC33F899}"/>
                  </a:ext>
                </a:extLst>
              </p:cNvPr>
              <p:cNvSpPr txBox="1"/>
              <p:nvPr/>
            </p:nvSpPr>
            <p:spPr>
              <a:xfrm>
                <a:off x="6463502" y="6053741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C67AD9-ED17-C24E-B63D-C240DC33F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502" y="6053741"/>
                <a:ext cx="3642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BFDBA8-B764-6F45-BAD7-EDCC94330976}"/>
                  </a:ext>
                </a:extLst>
              </p:cNvPr>
              <p:cNvSpPr txBox="1"/>
              <p:nvPr/>
            </p:nvSpPr>
            <p:spPr>
              <a:xfrm>
                <a:off x="8907801" y="6077462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BFDBA8-B764-6F45-BAD7-EDCC94330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801" y="6077462"/>
                <a:ext cx="3856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14F438B-78DF-194A-B109-3819CA3D5748}"/>
                  </a:ext>
                </a:extLst>
              </p:cNvPr>
              <p:cNvSpPr txBox="1"/>
              <p:nvPr/>
            </p:nvSpPr>
            <p:spPr>
              <a:xfrm>
                <a:off x="10455375" y="6044809"/>
                <a:ext cx="35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14F438B-78DF-194A-B109-3819CA3D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375" y="6044809"/>
                <a:ext cx="35067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7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80920" y="1149852"/>
                <a:ext cx="5331563" cy="5221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Step #2: Figure out this meta data required for inter-processor communication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Divide the portion of matrix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stored within each processor into two portions:</a:t>
                </a:r>
              </a:p>
              <a:p>
                <a:pPr marL="914400" lvl="1" indent="-4572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prstClr val="black"/>
                    </a:solidFill>
                  </a:rPr>
                  <a:t>Portion whose contribution to vector b </a:t>
                </a:r>
                <a:r>
                  <a:rPr lang="en-US" sz="2400" u="sng" dirty="0">
                    <a:solidFill>
                      <a:prstClr val="black"/>
                    </a:solidFill>
                  </a:rPr>
                  <a:t>can</a:t>
                </a:r>
                <a:r>
                  <a:rPr lang="en-US" sz="2400" dirty="0">
                    <a:solidFill>
                      <a:prstClr val="black"/>
                    </a:solidFill>
                  </a:rPr>
                  <a:t> be computed just from the portion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stored in the same processor (grey box)</a:t>
                </a:r>
              </a:p>
              <a:p>
                <a:pPr marL="914400" lvl="1" indent="-4572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prstClr val="black"/>
                    </a:solidFill>
                  </a:rPr>
                  <a:t>Portion whose contribution to vector b </a:t>
                </a:r>
                <a:r>
                  <a:rPr lang="en-US" sz="2400" u="sng" dirty="0">
                    <a:solidFill>
                      <a:srgbClr val="FF0000"/>
                    </a:solidFill>
                  </a:rPr>
                  <a:t>cannot</a:t>
                </a:r>
                <a:r>
                  <a:rPr lang="en-US" sz="2400" dirty="0">
                    <a:solidFill>
                      <a:prstClr val="black"/>
                    </a:solidFill>
                  </a:rPr>
                  <a:t> be computed just from the portion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stored in the same processor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>
                    <a:solidFill>
                      <a:prstClr val="black"/>
                    </a:solidFill>
                  </a:rPr>
                  <a:t> box)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0" y="1149852"/>
                <a:ext cx="5331563" cy="5221942"/>
              </a:xfrm>
              <a:prstGeom prst="rect">
                <a:avLst/>
              </a:prstGeom>
              <a:blipFill>
                <a:blip r:embed="rId3"/>
                <a:stretch>
                  <a:fillRect l="-1425" t="-1456" r="-3088" b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024B022-F9BB-7944-AE72-01F04A05450B}"/>
              </a:ext>
            </a:extLst>
          </p:cNvPr>
          <p:cNvGrpSpPr/>
          <p:nvPr/>
        </p:nvGrpSpPr>
        <p:grpSpPr>
          <a:xfrm>
            <a:off x="5687691" y="1695793"/>
            <a:ext cx="5950125" cy="3454148"/>
            <a:chOff x="5687691" y="1695793"/>
            <a:chExt cx="5950125" cy="34541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F768E80-679E-4945-9B3D-98FB2C7003C3}"/>
                </a:ext>
              </a:extLst>
            </p:cNvPr>
            <p:cNvGrpSpPr/>
            <p:nvPr/>
          </p:nvGrpSpPr>
          <p:grpSpPr>
            <a:xfrm>
              <a:off x="6729519" y="1757250"/>
              <a:ext cx="4271899" cy="2909974"/>
              <a:chOff x="6729519" y="1757250"/>
              <a:chExt cx="4271899" cy="290997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9B51E86-BA65-504E-A931-F5E9130EB6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386" t="5147" r="35394" b="10666"/>
              <a:stretch/>
            </p:blipFill>
            <p:spPr>
              <a:xfrm>
                <a:off x="6729519" y="1908965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5A23D85-F65E-1542-8FF5-6A305085F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386" t="5147" r="35394" b="10666"/>
              <a:stretch/>
            </p:blipFill>
            <p:spPr>
              <a:xfrm>
                <a:off x="10727813" y="1910545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8FA1CF0-5EAC-2044-B5F4-CCA1FB96BE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2085" b="7761"/>
              <a:stretch/>
            </p:blipFill>
            <p:spPr>
              <a:xfrm>
                <a:off x="7375578" y="1757250"/>
                <a:ext cx="3288214" cy="2909974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BD8EBA2-0CD5-654A-8FA1-63CE3D0E3DB9}"/>
                </a:ext>
              </a:extLst>
            </p:cNvPr>
            <p:cNvGrpSpPr/>
            <p:nvPr/>
          </p:nvGrpSpPr>
          <p:grpSpPr>
            <a:xfrm>
              <a:off x="5687691" y="1695793"/>
              <a:ext cx="5950125" cy="3454148"/>
              <a:chOff x="6155284" y="3207097"/>
              <a:chExt cx="5950125" cy="345414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DFB7A54-78D4-5840-831D-0B853C23AF82}"/>
                  </a:ext>
                </a:extLst>
              </p:cNvPr>
              <p:cNvGrpSpPr/>
              <p:nvPr/>
            </p:nvGrpSpPr>
            <p:grpSpPr>
              <a:xfrm>
                <a:off x="6155284" y="3308800"/>
                <a:ext cx="5839427" cy="2848977"/>
                <a:chOff x="5605816" y="3198194"/>
                <a:chExt cx="5839427" cy="2848977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34DDB18-355F-624B-9327-DDDA4B11DAB2}"/>
                    </a:ext>
                  </a:extLst>
                </p:cNvPr>
                <p:cNvGrpSpPr/>
                <p:nvPr/>
              </p:nvGrpSpPr>
              <p:grpSpPr>
                <a:xfrm>
                  <a:off x="5605816" y="3198194"/>
                  <a:ext cx="5839427" cy="2848977"/>
                  <a:chOff x="2478152" y="3324800"/>
                  <a:chExt cx="5839427" cy="2848977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0034D3C4-BC26-3541-A22E-E73D50176912}"/>
                      </a:ext>
                    </a:extLst>
                  </p:cNvPr>
                  <p:cNvSpPr txBox="1"/>
                  <p:nvPr/>
                </p:nvSpPr>
                <p:spPr>
                  <a:xfrm>
                    <a:off x="4010047" y="4435561"/>
                    <a:ext cx="38985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=</a:t>
                    </a:r>
                  </a:p>
                </p:txBody>
              </p: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C50F79FE-2E31-354E-AB93-9CBB9D60CF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274801" y="4739541"/>
                    <a:ext cx="5042778" cy="5182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lg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EF2713F7-AB68-A94C-BF5A-757B79C4BD2B}"/>
                      </a:ext>
                    </a:extLst>
                  </p:cNvPr>
                  <p:cNvSpPr/>
                  <p:nvPr/>
                </p:nvSpPr>
                <p:spPr>
                  <a:xfrm>
                    <a:off x="2499537" y="3830969"/>
                    <a:ext cx="7666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4"/>
                        </a:solidFill>
                      </a:rPr>
                      <a:t>rank 0</a:t>
                    </a:r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14D0811-1D7D-0B41-B990-0D3CDE938F89}"/>
                      </a:ext>
                    </a:extLst>
                  </p:cNvPr>
                  <p:cNvSpPr/>
                  <p:nvPr/>
                </p:nvSpPr>
                <p:spPr>
                  <a:xfrm>
                    <a:off x="2478152" y="5210278"/>
                    <a:ext cx="7666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6"/>
                        </a:solidFill>
                      </a:rPr>
                      <a:t>rank 1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4E9D5178-2DEA-7845-8AFD-10F0AC358057}"/>
                      </a:ext>
                    </a:extLst>
                  </p:cNvPr>
                  <p:cNvSpPr/>
                  <p:nvPr/>
                </p:nvSpPr>
                <p:spPr>
                  <a:xfrm>
                    <a:off x="3262301" y="3324800"/>
                    <a:ext cx="5042779" cy="1409898"/>
                  </a:xfrm>
                  <a:prstGeom prst="rect">
                    <a:avLst/>
                  </a:prstGeom>
                  <a:solidFill>
                    <a:schemeClr val="accent4">
                      <a:alpha val="32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F8662FF9-9CD1-384B-938D-D00806713C66}"/>
                      </a:ext>
                    </a:extLst>
                  </p:cNvPr>
                  <p:cNvSpPr/>
                  <p:nvPr/>
                </p:nvSpPr>
                <p:spPr>
                  <a:xfrm>
                    <a:off x="3266561" y="4773743"/>
                    <a:ext cx="5042779" cy="1400034"/>
                  </a:xfrm>
                  <a:prstGeom prst="rect">
                    <a:avLst/>
                  </a:prstGeom>
                  <a:solidFill>
                    <a:schemeClr val="accent6">
                      <a:alpha val="32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855D14B-EF20-C647-B4A6-EACF74B91884}"/>
                    </a:ext>
                  </a:extLst>
                </p:cNvPr>
                <p:cNvSpPr/>
                <p:nvPr/>
              </p:nvSpPr>
              <p:spPr>
                <a:xfrm>
                  <a:off x="8044375" y="3431514"/>
                  <a:ext cx="1177195" cy="1179499"/>
                </a:xfrm>
                <a:prstGeom prst="rect">
                  <a:avLst/>
                </a:prstGeom>
                <a:solidFill>
                  <a:schemeClr val="tx1">
                    <a:alpha val="32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58BA07B-492D-234F-A4C5-56E7C6100B27}"/>
                  </a:ext>
                </a:extLst>
              </p:cNvPr>
              <p:cNvSpPr/>
              <p:nvPr/>
            </p:nvSpPr>
            <p:spPr>
              <a:xfrm>
                <a:off x="6176669" y="3207097"/>
                <a:ext cx="5928740" cy="34541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9B49DAE-A2C8-3344-896A-37EF768F4739}"/>
                </a:ext>
              </a:extLst>
            </p:cNvPr>
            <p:cNvSpPr/>
            <p:nvPr/>
          </p:nvSpPr>
          <p:spPr>
            <a:xfrm>
              <a:off x="9317571" y="3215303"/>
              <a:ext cx="1177195" cy="1179499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9361BB-EB6C-AB42-80ED-FFC5A505AD4F}"/>
                </a:ext>
              </a:extLst>
            </p:cNvPr>
            <p:cNvSpPr/>
            <p:nvPr/>
          </p:nvSpPr>
          <p:spPr>
            <a:xfrm>
              <a:off x="9315749" y="2024397"/>
              <a:ext cx="1177195" cy="1179499"/>
            </a:xfrm>
            <a:prstGeom prst="rect">
              <a:avLst/>
            </a:prstGeom>
            <a:solidFill>
              <a:srgbClr val="FF0000">
                <a:alpha val="3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796054F-CBA8-AA41-A2DC-04AE767970DF}"/>
                </a:ext>
              </a:extLst>
            </p:cNvPr>
            <p:cNvSpPr/>
            <p:nvPr/>
          </p:nvSpPr>
          <p:spPr>
            <a:xfrm>
              <a:off x="8129683" y="3215735"/>
              <a:ext cx="1177195" cy="1179499"/>
            </a:xfrm>
            <a:prstGeom prst="rect">
              <a:avLst/>
            </a:prstGeom>
            <a:solidFill>
              <a:srgbClr val="FF0000">
                <a:alpha val="3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79A990-05C9-5C48-8DE1-F9109C87E192}"/>
                  </a:ext>
                </a:extLst>
              </p:cNvPr>
              <p:cNvSpPr txBox="1"/>
              <p:nvPr/>
            </p:nvSpPr>
            <p:spPr>
              <a:xfrm>
                <a:off x="6682350" y="470478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79A990-05C9-5C48-8DE1-F9109C87E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350" y="4704783"/>
                <a:ext cx="3642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15A90F-6C8A-9844-8AC0-2298168893CC}"/>
                  </a:ext>
                </a:extLst>
              </p:cNvPr>
              <p:cNvSpPr txBox="1"/>
              <p:nvPr/>
            </p:nvSpPr>
            <p:spPr>
              <a:xfrm>
                <a:off x="9126649" y="4728504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15A90F-6C8A-9844-8AC0-229816889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649" y="4728504"/>
                <a:ext cx="3856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A02647-F5E3-AD4A-AF59-69A5386420FF}"/>
                  </a:ext>
                </a:extLst>
              </p:cNvPr>
              <p:cNvSpPr txBox="1"/>
              <p:nvPr/>
            </p:nvSpPr>
            <p:spPr>
              <a:xfrm>
                <a:off x="10674223" y="4695851"/>
                <a:ext cx="35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A02647-F5E3-AD4A-AF59-69A538642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4223" y="4695851"/>
                <a:ext cx="35067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0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220951" y="1087824"/>
                <a:ext cx="5223802" cy="322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Identify the non-zero columns in the red portion within each rank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For rank 0, this is the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{13, 14, 16, 17, 19, 20, 21, 22, 23, 24}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For rank 1, this is the 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1, 2, 3, 4, 5, 6, 7, 8, 9, 10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This yields the following metadata for our inter-processor communication:</a:t>
                </a: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1" y="1087824"/>
                <a:ext cx="5223802" cy="3221395"/>
              </a:xfrm>
              <a:prstGeom prst="rect">
                <a:avLst/>
              </a:prstGeom>
              <a:blipFill>
                <a:blip r:embed="rId2"/>
                <a:stretch>
                  <a:fillRect l="-1456" t="-2353" r="-1942" b="-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4192F9-8D8A-6E41-8628-E6D6B8158D44}"/>
                  </a:ext>
                </a:extLst>
              </p:cNvPr>
              <p:cNvSpPr txBox="1"/>
              <p:nvPr/>
            </p:nvSpPr>
            <p:spPr>
              <a:xfrm>
                <a:off x="257448" y="4663784"/>
                <a:ext cx="10671809" cy="185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Rank 0 must receive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1, and send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to rank 1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Rank 1 must receive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0, and send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to rank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4192F9-8D8A-6E41-8628-E6D6B8158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48" y="4663784"/>
                <a:ext cx="10671809" cy="1856919"/>
              </a:xfrm>
              <a:prstGeom prst="rect">
                <a:avLst/>
              </a:prstGeom>
              <a:blipFill>
                <a:blip r:embed="rId9"/>
                <a:stretch>
                  <a:fillRect l="-832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C8A10EA-1CA0-184A-A3D7-8003D99C5134}"/>
              </a:ext>
            </a:extLst>
          </p:cNvPr>
          <p:cNvGrpSpPr/>
          <p:nvPr/>
        </p:nvGrpSpPr>
        <p:grpSpPr>
          <a:xfrm>
            <a:off x="5687691" y="1127379"/>
            <a:ext cx="5950125" cy="3454148"/>
            <a:chOff x="5687691" y="1695793"/>
            <a:chExt cx="5950125" cy="345414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16A0C25-09F6-E044-9614-C923B892E841}"/>
                </a:ext>
              </a:extLst>
            </p:cNvPr>
            <p:cNvGrpSpPr/>
            <p:nvPr/>
          </p:nvGrpSpPr>
          <p:grpSpPr>
            <a:xfrm>
              <a:off x="6729519" y="1757250"/>
              <a:ext cx="4271899" cy="2909974"/>
              <a:chOff x="6729519" y="1757250"/>
              <a:chExt cx="4271899" cy="2909974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42EE4F57-0180-9B46-80F3-E402F6F5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0386" t="5147" r="35394" b="10666"/>
              <a:stretch/>
            </p:blipFill>
            <p:spPr>
              <a:xfrm>
                <a:off x="6729519" y="1908965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DEBF3900-F570-1045-AC14-2933276B13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40386" t="5147" r="35394" b="10666"/>
              <a:stretch/>
            </p:blipFill>
            <p:spPr>
              <a:xfrm>
                <a:off x="10727813" y="1910545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589F52A-E13E-304F-98B9-547B46E2D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12085" b="7761"/>
              <a:stretch/>
            </p:blipFill>
            <p:spPr>
              <a:xfrm>
                <a:off x="7375578" y="1757250"/>
                <a:ext cx="3288214" cy="2909974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E90D72D-5D2F-084C-8661-E7546C024C45}"/>
                </a:ext>
              </a:extLst>
            </p:cNvPr>
            <p:cNvGrpSpPr/>
            <p:nvPr/>
          </p:nvGrpSpPr>
          <p:grpSpPr>
            <a:xfrm>
              <a:off x="5687691" y="1695793"/>
              <a:ext cx="5950125" cy="3454148"/>
              <a:chOff x="6155284" y="3207097"/>
              <a:chExt cx="5950125" cy="3454148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51CC02E-B8F7-1642-8761-EC260C1D9FA9}"/>
                  </a:ext>
                </a:extLst>
              </p:cNvPr>
              <p:cNvGrpSpPr/>
              <p:nvPr/>
            </p:nvGrpSpPr>
            <p:grpSpPr>
              <a:xfrm>
                <a:off x="6155284" y="3308800"/>
                <a:ext cx="5839427" cy="2848977"/>
                <a:chOff x="2478152" y="3324800"/>
                <a:chExt cx="5839427" cy="2848977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7B1176D-5D17-A74D-8C59-5E75C6A2C27B}"/>
                    </a:ext>
                  </a:extLst>
                </p:cNvPr>
                <p:cNvSpPr txBox="1"/>
                <p:nvPr/>
              </p:nvSpPr>
              <p:spPr>
                <a:xfrm>
                  <a:off x="4010047" y="4435561"/>
                  <a:ext cx="3898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=</a:t>
                  </a:r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9D20D5A-B72D-C440-A9A1-9C1EC53D3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4801" y="4739541"/>
                  <a:ext cx="5042778" cy="518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1273B8A-37DC-2744-87A0-34468DDCBA40}"/>
                    </a:ext>
                  </a:extLst>
                </p:cNvPr>
                <p:cNvSpPr/>
                <p:nvPr/>
              </p:nvSpPr>
              <p:spPr>
                <a:xfrm>
                  <a:off x="2499537" y="3830969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</a:rPr>
                    <a:t>rank 0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2F30137-8702-DE4B-BB0C-FF2427C642BD}"/>
                    </a:ext>
                  </a:extLst>
                </p:cNvPr>
                <p:cNvSpPr/>
                <p:nvPr/>
              </p:nvSpPr>
              <p:spPr>
                <a:xfrm>
                  <a:off x="2478152" y="5210278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rank 1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E1A6B67-F923-FA41-8533-1267312589E2}"/>
                    </a:ext>
                  </a:extLst>
                </p:cNvPr>
                <p:cNvSpPr/>
                <p:nvPr/>
              </p:nvSpPr>
              <p:spPr>
                <a:xfrm>
                  <a:off x="3262301" y="3324800"/>
                  <a:ext cx="5042779" cy="1409898"/>
                </a:xfrm>
                <a:prstGeom prst="rect">
                  <a:avLst/>
                </a:prstGeom>
                <a:solidFill>
                  <a:schemeClr val="accent4">
                    <a:alpha val="32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28CFBE4-A99B-CB46-89E6-F5E704AB977A}"/>
                    </a:ext>
                  </a:extLst>
                </p:cNvPr>
                <p:cNvSpPr/>
                <p:nvPr/>
              </p:nvSpPr>
              <p:spPr>
                <a:xfrm>
                  <a:off x="3266561" y="4773743"/>
                  <a:ext cx="5042779" cy="1400034"/>
                </a:xfrm>
                <a:prstGeom prst="rect">
                  <a:avLst/>
                </a:prstGeom>
                <a:solidFill>
                  <a:schemeClr val="accent6">
                    <a:alpha val="32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0B414C8-9EAC-DA4B-BE32-A9A923C7525F}"/>
                  </a:ext>
                </a:extLst>
              </p:cNvPr>
              <p:cNvSpPr/>
              <p:nvPr/>
            </p:nvSpPr>
            <p:spPr>
              <a:xfrm>
                <a:off x="6176669" y="3207097"/>
                <a:ext cx="5928740" cy="34541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FE3970-9266-F647-BC74-8CDCC6321968}"/>
                </a:ext>
              </a:extLst>
            </p:cNvPr>
            <p:cNvSpPr/>
            <p:nvPr/>
          </p:nvSpPr>
          <p:spPr>
            <a:xfrm>
              <a:off x="9315749" y="2024397"/>
              <a:ext cx="1177195" cy="1179499"/>
            </a:xfrm>
            <a:prstGeom prst="rect">
              <a:avLst/>
            </a:prstGeom>
            <a:solidFill>
              <a:srgbClr val="FF0000">
                <a:alpha val="3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B9F024-4515-AC42-8816-DCCB3774E6EE}"/>
                </a:ext>
              </a:extLst>
            </p:cNvPr>
            <p:cNvSpPr/>
            <p:nvPr/>
          </p:nvSpPr>
          <p:spPr>
            <a:xfrm>
              <a:off x="8129683" y="3215735"/>
              <a:ext cx="1177195" cy="1179499"/>
            </a:xfrm>
            <a:prstGeom prst="rect">
              <a:avLst/>
            </a:prstGeom>
            <a:solidFill>
              <a:srgbClr val="FF0000">
                <a:alpha val="3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1E3768A-9E95-624E-A4F5-EAD2094BF5E2}"/>
                  </a:ext>
                </a:extLst>
              </p:cNvPr>
              <p:cNvSpPr txBox="1"/>
              <p:nvPr/>
            </p:nvSpPr>
            <p:spPr>
              <a:xfrm>
                <a:off x="6684619" y="4145754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1E3768A-9E95-624E-A4F5-EAD2094BF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19" y="4145754"/>
                <a:ext cx="36420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6ECAC58-AC82-1A46-B8AF-B36AD6FC5339}"/>
                  </a:ext>
                </a:extLst>
              </p:cNvPr>
              <p:cNvSpPr txBox="1"/>
              <p:nvPr/>
            </p:nvSpPr>
            <p:spPr>
              <a:xfrm>
                <a:off x="9128918" y="4169475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6ECAC58-AC82-1A46-B8AF-B36AD6FC5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918" y="4169475"/>
                <a:ext cx="38568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E28493-F0C1-254C-8A20-198B7DA89D8C}"/>
                  </a:ext>
                </a:extLst>
              </p:cNvPr>
              <p:cNvSpPr txBox="1"/>
              <p:nvPr/>
            </p:nvSpPr>
            <p:spPr>
              <a:xfrm>
                <a:off x="10676492" y="4136822"/>
                <a:ext cx="35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E28493-F0C1-254C-8A20-198B7DA89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92" y="4136822"/>
                <a:ext cx="3506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362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118367" y="724637"/>
                <a:ext cx="10963290" cy="140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Step #3: Allocate space to receive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s from the other processor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Extend the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within each processor to store this received data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67" y="724637"/>
                <a:ext cx="10963290" cy="1400383"/>
              </a:xfrm>
              <a:prstGeom prst="rect">
                <a:avLst/>
              </a:prstGeom>
              <a:blipFill>
                <a:blip r:embed="rId2"/>
                <a:stretch>
                  <a:fillRect l="-810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798F4E6-23C9-CA4B-8522-726B79E10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2213111"/>
                  </p:ext>
                </p:extLst>
              </p:nvPr>
            </p:nvGraphicFramePr>
            <p:xfrm>
              <a:off x="1651208" y="1736048"/>
              <a:ext cx="888958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072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8118039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77893984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798F4E6-23C9-CA4B-8522-726B79E10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2213111"/>
                  </p:ext>
                </p:extLst>
              </p:nvPr>
            </p:nvGraphicFramePr>
            <p:xfrm>
              <a:off x="1651208" y="1736048"/>
              <a:ext cx="888958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072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8118039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77893984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25" t="-3333" r="-209375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25" t="-3333" r="-199375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677" t="-3333" r="-195806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333" r="-179687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3333" r="-169687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3333" r="-159687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0000" t="-3333" r="-149687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0000" t="-3333" r="-139687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25806" t="-3333" r="-134193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6875" t="-3333" r="-12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6875" t="-3333" r="-11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6875" t="-3333" r="-10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96875" t="-3333" r="-9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38710" t="-3333" r="-82903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3750" t="-3333" r="-70312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93750" t="-3333" r="-60312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3750" t="-3333" r="-50312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3750" t="-3333" r="-40312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3750" t="-3333" r="-30312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4839" t="-3333" r="-21290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0625" t="-3333" r="-10625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0625" t="-3333" r="-6250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F5DC1AC-CA09-AC43-9B1E-AF86E0F4D348}"/>
              </a:ext>
            </a:extLst>
          </p:cNvPr>
          <p:cNvGrpSpPr/>
          <p:nvPr/>
        </p:nvGrpSpPr>
        <p:grpSpPr>
          <a:xfrm>
            <a:off x="571659" y="1739156"/>
            <a:ext cx="9869832" cy="965229"/>
            <a:chOff x="670959" y="1736048"/>
            <a:chExt cx="9869832" cy="965229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204EE71-FA56-8E4E-B2B1-89129D928B1D}"/>
                </a:ext>
              </a:extLst>
            </p:cNvPr>
            <p:cNvSpPr/>
            <p:nvPr/>
          </p:nvSpPr>
          <p:spPr>
            <a:xfrm rot="5400000">
              <a:off x="4027841" y="-21951"/>
              <a:ext cx="140740" cy="4714035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859079-7EBD-2445-95D0-87C3B396E9B4}"/>
                </a:ext>
              </a:extLst>
            </p:cNvPr>
            <p:cNvSpPr txBox="1"/>
            <p:nvPr/>
          </p:nvSpPr>
          <p:spPr>
            <a:xfrm>
              <a:off x="670959" y="1736048"/>
              <a:ext cx="766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rank 0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D468B059-245D-BE44-A014-60AF2403AE70}"/>
                </a:ext>
              </a:extLst>
            </p:cNvPr>
            <p:cNvSpPr/>
            <p:nvPr/>
          </p:nvSpPr>
          <p:spPr>
            <a:xfrm rot="5400000">
              <a:off x="8487251" y="351898"/>
              <a:ext cx="140742" cy="3966339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CAE4E5-9FF3-9149-9BF7-2A4DB73DABAF}"/>
                </a:ext>
              </a:extLst>
            </p:cNvPr>
            <p:cNvSpPr txBox="1"/>
            <p:nvPr/>
          </p:nvSpPr>
          <p:spPr>
            <a:xfrm>
              <a:off x="3138671" y="2360527"/>
              <a:ext cx="2142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Portion stored in rank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D4D32E5-9EFC-0A4B-BE83-146ECF0282A9}"/>
                    </a:ext>
                  </a:extLst>
                </p:cNvPr>
                <p:cNvSpPr txBox="1"/>
                <p:nvPr/>
              </p:nvSpPr>
              <p:spPr>
                <a:xfrm>
                  <a:off x="7336920" y="2362723"/>
                  <a:ext cx="28400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Space to receive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600" dirty="0"/>
                    <a:t>s from rank 1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D4D32E5-9EFC-0A4B-BE83-146ECF028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6920" y="2362723"/>
                  <a:ext cx="28400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889" t="-7143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3">
                <a:extLst>
                  <a:ext uri="{FF2B5EF4-FFF2-40B4-BE49-F238E27FC236}">
                    <a16:creationId xmlns:a16="http://schemas.microsoft.com/office/drawing/2014/main" id="{AB77FBF0-99D2-8547-A2AC-A43302500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2319194"/>
                  </p:ext>
                </p:extLst>
              </p:nvPr>
            </p:nvGraphicFramePr>
            <p:xfrm>
              <a:off x="1651208" y="2772488"/>
              <a:ext cx="888958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072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8118039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77893984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3">
                <a:extLst>
                  <a:ext uri="{FF2B5EF4-FFF2-40B4-BE49-F238E27FC236}">
                    <a16:creationId xmlns:a16="http://schemas.microsoft.com/office/drawing/2014/main" id="{AB77FBF0-99D2-8547-A2AC-A43302500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2319194"/>
                  </p:ext>
                </p:extLst>
              </p:nvPr>
            </p:nvGraphicFramePr>
            <p:xfrm>
              <a:off x="1651208" y="2772488"/>
              <a:ext cx="888958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072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8118039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77893984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125" t="-3333" r="-209375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3125" t="-3333" r="-199375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9677" t="-3333" r="-195806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3333" r="-17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0000" t="-3333" r="-16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0000" t="-3333" r="-15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0000" t="-3333" r="-14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00000" t="-3333" r="-13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25806" t="-3333" r="-134193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96875" t="-3333" r="-1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96875" t="-3333" r="-11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6875" t="-3333" r="-10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96875" t="-3333" r="-9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38710" t="-3333" r="-82903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93750" t="-3333" r="-7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93750" t="-3333" r="-6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93750" t="-3333" r="-5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93750" t="-3333" r="-4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3750" t="-3333" r="-3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54839" t="-3333" r="-21290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90625" t="-3333" r="-10625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90625" t="-3333" r="-625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B5EE7546-7018-5143-99FC-482161A100E3}"/>
              </a:ext>
            </a:extLst>
          </p:cNvPr>
          <p:cNvGrpSpPr/>
          <p:nvPr/>
        </p:nvGrpSpPr>
        <p:grpSpPr>
          <a:xfrm>
            <a:off x="571659" y="2775596"/>
            <a:ext cx="9869832" cy="965229"/>
            <a:chOff x="670959" y="1736048"/>
            <a:chExt cx="9869832" cy="965229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CE6C4DD0-485A-FB48-8C0C-D1E8D0782C93}"/>
                </a:ext>
              </a:extLst>
            </p:cNvPr>
            <p:cNvSpPr/>
            <p:nvPr/>
          </p:nvSpPr>
          <p:spPr>
            <a:xfrm rot="5400000">
              <a:off x="4027841" y="-21951"/>
              <a:ext cx="140740" cy="4714035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447EE53-22F7-E440-BA48-561A2D278E69}"/>
                </a:ext>
              </a:extLst>
            </p:cNvPr>
            <p:cNvSpPr txBox="1"/>
            <p:nvPr/>
          </p:nvSpPr>
          <p:spPr>
            <a:xfrm>
              <a:off x="670959" y="1736048"/>
              <a:ext cx="766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rank 1</a:t>
              </a:r>
            </a:p>
          </p:txBody>
        </p:sp>
        <p:sp>
          <p:nvSpPr>
            <p:cNvPr id="98" name="Right Brace 97">
              <a:extLst>
                <a:ext uri="{FF2B5EF4-FFF2-40B4-BE49-F238E27FC236}">
                  <a16:creationId xmlns:a16="http://schemas.microsoft.com/office/drawing/2014/main" id="{21110E7A-A713-EF43-AA04-E2F1B0875CDC}"/>
                </a:ext>
              </a:extLst>
            </p:cNvPr>
            <p:cNvSpPr/>
            <p:nvPr/>
          </p:nvSpPr>
          <p:spPr>
            <a:xfrm rot="5400000">
              <a:off x="8487251" y="351898"/>
              <a:ext cx="140742" cy="3966339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33BF80-33DC-AC4D-863E-A64D74363240}"/>
                </a:ext>
              </a:extLst>
            </p:cNvPr>
            <p:cNvSpPr txBox="1"/>
            <p:nvPr/>
          </p:nvSpPr>
          <p:spPr>
            <a:xfrm>
              <a:off x="3138671" y="2360527"/>
              <a:ext cx="2142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Portion stored in rank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649D700-9751-D648-8AD3-847D66A3D75E}"/>
                    </a:ext>
                  </a:extLst>
                </p:cNvPr>
                <p:cNvSpPr txBox="1"/>
                <p:nvPr/>
              </p:nvSpPr>
              <p:spPr>
                <a:xfrm>
                  <a:off x="7336920" y="2362723"/>
                  <a:ext cx="28400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Space to receive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600" dirty="0"/>
                    <a:t>s from rank 0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649D700-9751-D648-8AD3-847D66A3D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6920" y="2362723"/>
                  <a:ext cx="2840073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889" t="-3571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CE2C2CD-8BB6-7C45-9E71-F52762B86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0275" y="3796002"/>
            <a:ext cx="5251450" cy="303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8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383420" y="1651590"/>
            <a:ext cx="4856692" cy="4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Step #4: Perform inter-processor communication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We will use the simplest MPI point-to-point communication routines MPI_SEND and MPI_RECV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These are blocking communication routines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Blocking means that the program will not proceed further until the communication is finished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C44FE3-BD22-B447-8C33-57DB044F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254" y="4124908"/>
            <a:ext cx="3081564" cy="1921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CD5A4-BF38-1243-90B7-7C02C278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812" y="4038600"/>
            <a:ext cx="2980155" cy="2249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5BEB32-6966-714D-99C8-44E6190E9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0" y="674208"/>
            <a:ext cx="6007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80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F843D1-2ACC-2942-84A6-A9C8FE84B6BF}"/>
              </a:ext>
            </a:extLst>
          </p:cNvPr>
          <p:cNvSpPr txBox="1"/>
          <p:nvPr/>
        </p:nvSpPr>
        <p:spPr>
          <a:xfrm>
            <a:off x="0" y="3103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Apple Chancery" panose="03020702040506060504" pitchFamily="66" charset="-79"/>
              </a:rPr>
              <a:t>Parallel sparse matrix-vector multiplication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1174F8-7890-6245-9CEA-0806698942EE}"/>
              </a:ext>
            </a:extLst>
          </p:cNvPr>
          <p:cNvGrpSpPr/>
          <p:nvPr/>
        </p:nvGrpSpPr>
        <p:grpSpPr>
          <a:xfrm>
            <a:off x="383961" y="1237843"/>
            <a:ext cx="10442594" cy="5262847"/>
            <a:chOff x="383961" y="797576"/>
            <a:chExt cx="10442594" cy="5262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EE5841-C59E-0A43-AF03-AA29BD0A8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61" y="797576"/>
              <a:ext cx="7532374" cy="526284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FD1B0C-9E70-3843-B442-D7EA2144C9F5}"/>
                </a:ext>
              </a:extLst>
            </p:cNvPr>
            <p:cNvSpPr/>
            <p:nvPr/>
          </p:nvSpPr>
          <p:spPr>
            <a:xfrm>
              <a:off x="417830" y="2050775"/>
              <a:ext cx="7413838" cy="14258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2A0BF7-D3AE-4F4A-A012-1133CA207D5A}"/>
                </a:ext>
              </a:extLst>
            </p:cNvPr>
            <p:cNvSpPr txBox="1"/>
            <p:nvPr/>
          </p:nvSpPr>
          <p:spPr>
            <a:xfrm>
              <a:off x="7916335" y="2579040"/>
              <a:ext cx="2910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Blocking MPI communication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6174EE-4129-6D43-AD70-D26DD16B5A15}"/>
                </a:ext>
              </a:extLst>
            </p:cNvPr>
            <p:cNvSpPr/>
            <p:nvPr/>
          </p:nvSpPr>
          <p:spPr>
            <a:xfrm>
              <a:off x="417830" y="4889777"/>
              <a:ext cx="7413838" cy="10337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72447-8635-5142-BE1A-53C235152EF8}"/>
                </a:ext>
              </a:extLst>
            </p:cNvPr>
            <p:cNvSpPr txBox="1"/>
            <p:nvPr/>
          </p:nvSpPr>
          <p:spPr>
            <a:xfrm>
              <a:off x="7916335" y="5418041"/>
              <a:ext cx="280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Matrix-vector multiplication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AE2E3B-4EF9-6247-B295-B3F2551E5A68}"/>
              </a:ext>
            </a:extLst>
          </p:cNvPr>
          <p:cNvSpPr txBox="1"/>
          <p:nvPr/>
        </p:nvSpPr>
        <p:spPr>
          <a:xfrm>
            <a:off x="83510" y="109371"/>
            <a:ext cx="1180369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Code snippet (Fortran)</a:t>
            </a:r>
            <a:endParaRPr lang="en-US" sz="24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I will give the full code to Chris, and he will distribute it to you! </a:t>
            </a:r>
          </a:p>
        </p:txBody>
      </p:sp>
    </p:spTree>
    <p:extLst>
      <p:ext uri="{BB962C8B-B14F-4D97-AF65-F5344CB8AC3E}">
        <p14:creationId xmlns:p14="http://schemas.microsoft.com/office/powerpoint/2010/main" val="1641879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5548296-2D15-8542-91AA-837E8DFB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064" y="4489376"/>
            <a:ext cx="2567149" cy="1819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F0B1C-E5D2-064D-807E-CB99583A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455" y="4489376"/>
            <a:ext cx="2567268" cy="18586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20C2AB-8641-C94A-B9FE-CE031CB1363B}"/>
              </a:ext>
            </a:extLst>
          </p:cNvPr>
          <p:cNvGrpSpPr/>
          <p:nvPr/>
        </p:nvGrpSpPr>
        <p:grpSpPr>
          <a:xfrm>
            <a:off x="162277" y="918589"/>
            <a:ext cx="6690675" cy="5683607"/>
            <a:chOff x="0" y="812651"/>
            <a:chExt cx="6690675" cy="56836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7B2729E-8565-8642-A20D-ECE32F2DBEE3}"/>
                    </a:ext>
                  </a:extLst>
                </p:cNvPr>
                <p:cNvSpPr txBox="1"/>
                <p:nvPr/>
              </p:nvSpPr>
              <p:spPr>
                <a:xfrm>
                  <a:off x="0" y="812651"/>
                  <a:ext cx="6690675" cy="568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schemeClr val="accent2"/>
                      </a:solidFill>
                    </a:rPr>
                    <a:t>Improvisation #1: Two processors, non-blocking</a:t>
                  </a:r>
                  <a:endParaRPr lang="en-US" sz="2400" dirty="0">
                    <a:solidFill>
                      <a:prstClr val="black"/>
                    </a:solidFill>
                  </a:endParaRP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Blocking communication is not optimal because the program stagnates until the communication is finished</a:t>
                  </a: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Can overlap computation and communication</a:t>
                  </a: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This will mask the time spent in communication</a:t>
                  </a: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For e.g., again consider row 1 in rank 0:</a:t>
                  </a:r>
                  <a:br>
                    <a:rPr lang="en-US" sz="2400" dirty="0">
                      <a:solidFill>
                        <a:prstClr val="black"/>
                      </a:solidFill>
                    </a:rPr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1,11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1,16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a14:m>
                  <a:endParaRPr lang="en-US" sz="2400" dirty="0">
                    <a:solidFill>
                      <a:prstClr val="black"/>
                    </a:solidFill>
                  </a:endParaRP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Can compute the partial sum from the first three terms (highlighted in grey) while receiving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prstClr val="black"/>
                      </a:solidFill>
                    </a:rPr>
                    <a:t> from rank 1</a:t>
                  </a: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Use non-blocking MPI point-to-point communication routines MPI_ISEND and MPI_IRECV</a:t>
                  </a: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7B2729E-8565-8642-A20D-ECE32F2DB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812651"/>
                  <a:ext cx="6690675" cy="5683607"/>
                </a:xfrm>
                <a:prstGeom prst="rect">
                  <a:avLst/>
                </a:prstGeom>
                <a:blipFill>
                  <a:blip r:embed="rId5"/>
                  <a:stretch>
                    <a:fillRect l="-1136" t="-1339" r="-2083" b="-1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EFD04B8-2C0A-2846-89BF-0AA2B86D34F0}"/>
                </a:ext>
              </a:extLst>
            </p:cNvPr>
            <p:cNvSpPr/>
            <p:nvPr/>
          </p:nvSpPr>
          <p:spPr>
            <a:xfrm>
              <a:off x="1275567" y="3763019"/>
              <a:ext cx="3367869" cy="408931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307668-DBB8-CC43-B169-9567939A3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344" y="1197498"/>
            <a:ext cx="4697737" cy="27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7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52A103-7D87-2646-AC63-F961FF22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" y="56639"/>
            <a:ext cx="6834892" cy="4672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2D943C-FC46-4A40-8965-0923F4EC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5" y="4729422"/>
            <a:ext cx="6834892" cy="18980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AC964E-38BA-4145-B4C4-7898884278ED}"/>
              </a:ext>
            </a:extLst>
          </p:cNvPr>
          <p:cNvSpPr/>
          <p:nvPr/>
        </p:nvSpPr>
        <p:spPr>
          <a:xfrm>
            <a:off x="214755" y="413135"/>
            <a:ext cx="6668645" cy="1136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59FFD-FEEC-B34F-961E-E32972039CAF}"/>
              </a:ext>
            </a:extLst>
          </p:cNvPr>
          <p:cNvSpPr txBox="1"/>
          <p:nvPr/>
        </p:nvSpPr>
        <p:spPr>
          <a:xfrm>
            <a:off x="7049647" y="796601"/>
            <a:ext cx="405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Initiate non-blocking MPI 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94530-2DA9-724C-8257-0B8B3ED02E19}"/>
              </a:ext>
            </a:extLst>
          </p:cNvPr>
          <p:cNvSpPr txBox="1"/>
          <p:nvPr/>
        </p:nvSpPr>
        <p:spPr>
          <a:xfrm>
            <a:off x="8498411" y="126887"/>
            <a:ext cx="1880757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</a:pPr>
            <a:r>
              <a:rPr lang="en-US" sz="2400" dirty="0">
                <a:solidFill>
                  <a:schemeClr val="accent2"/>
                </a:solidFill>
              </a:rPr>
              <a:t>Code snippet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605F32-00EE-744E-A8AD-702370F3A8FE}"/>
              </a:ext>
            </a:extLst>
          </p:cNvPr>
          <p:cNvSpPr/>
          <p:nvPr/>
        </p:nvSpPr>
        <p:spPr>
          <a:xfrm>
            <a:off x="214754" y="2588211"/>
            <a:ext cx="6668645" cy="1204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999383-D254-2D47-B19D-42220147F225}"/>
                  </a:ext>
                </a:extLst>
              </p:cNvPr>
              <p:cNvSpPr txBox="1"/>
              <p:nvPr/>
            </p:nvSpPr>
            <p:spPr>
              <a:xfrm>
                <a:off x="7049647" y="2954745"/>
                <a:ext cx="4778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Compute partial sum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 stored within the processor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999383-D254-2D47-B19D-42220147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647" y="2954745"/>
                <a:ext cx="4778286" cy="646331"/>
              </a:xfrm>
              <a:prstGeom prst="rect">
                <a:avLst/>
              </a:prstGeom>
              <a:blipFill>
                <a:blip r:embed="rId4"/>
                <a:stretch>
                  <a:fillRect l="-794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432FB31-246C-B64A-A012-CF42FFCFCDAC}"/>
              </a:ext>
            </a:extLst>
          </p:cNvPr>
          <p:cNvSpPr/>
          <p:nvPr/>
        </p:nvSpPr>
        <p:spPr>
          <a:xfrm>
            <a:off x="214754" y="4168615"/>
            <a:ext cx="6668645" cy="454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73BB1F-831F-C747-8EBF-52B8FB8E3867}"/>
              </a:ext>
            </a:extLst>
          </p:cNvPr>
          <p:cNvSpPr txBox="1"/>
          <p:nvPr/>
        </p:nvSpPr>
        <p:spPr>
          <a:xfrm>
            <a:off x="7099290" y="4168615"/>
            <a:ext cx="22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Finish communication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6C53C1-F7F3-6144-8C20-44B4D73AACBA}"/>
              </a:ext>
            </a:extLst>
          </p:cNvPr>
          <p:cNvSpPr/>
          <p:nvPr/>
        </p:nvSpPr>
        <p:spPr>
          <a:xfrm>
            <a:off x="214754" y="5505370"/>
            <a:ext cx="6668645" cy="1122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26F209-7152-1D43-AF56-B0A72535B3D6}"/>
                  </a:ext>
                </a:extLst>
              </p:cNvPr>
              <p:cNvSpPr txBox="1"/>
              <p:nvPr/>
            </p:nvSpPr>
            <p:spPr>
              <a:xfrm>
                <a:off x="7049647" y="5871903"/>
                <a:ext cx="4778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Append the partial sum from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 received and to the previous partial sum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26F209-7152-1D43-AF56-B0A72535B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647" y="5871903"/>
                <a:ext cx="4778286" cy="646331"/>
              </a:xfrm>
              <a:prstGeom prst="rect">
                <a:avLst/>
              </a:prstGeom>
              <a:blipFill>
                <a:blip r:embed="rId5"/>
                <a:stretch>
                  <a:fillRect l="-794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BE15890-0241-5C4F-8B18-CF4E350C1EC9}"/>
              </a:ext>
            </a:extLst>
          </p:cNvPr>
          <p:cNvSpPr/>
          <p:nvPr/>
        </p:nvSpPr>
        <p:spPr>
          <a:xfrm>
            <a:off x="567267" y="2878666"/>
            <a:ext cx="1608666" cy="21166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5B9CD1-168A-B64F-BAE4-63C2FE890545}"/>
              </a:ext>
            </a:extLst>
          </p:cNvPr>
          <p:cNvSpPr/>
          <p:nvPr/>
        </p:nvSpPr>
        <p:spPr>
          <a:xfrm>
            <a:off x="504732" y="5823328"/>
            <a:ext cx="1493401" cy="17954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32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State-of-the-art turbulent flow simulations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FF6D64-5DAA-3D49-9542-44B5A7CD9861}"/>
              </a:ext>
            </a:extLst>
          </p:cNvPr>
          <p:cNvSpPr/>
          <p:nvPr/>
        </p:nvSpPr>
        <p:spPr>
          <a:xfrm>
            <a:off x="797471" y="6213499"/>
            <a:ext cx="666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https://dept.aem.umn.edu/people/faculty/kmahesh/index.html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D6F9E-8EE5-364B-9FD3-93C47CFBB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53" y="1308571"/>
            <a:ext cx="3873154" cy="217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7E6E4-FDCA-6944-AD00-2ABD74EC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294" y="4095336"/>
            <a:ext cx="3608939" cy="1894233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2EBA2C3-615A-A34C-968B-13D1D783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7" y="1054560"/>
            <a:ext cx="3089383" cy="268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5D3D3D-51BA-8F44-98AB-F77E7D75A08B}"/>
              </a:ext>
            </a:extLst>
          </p:cNvPr>
          <p:cNvSpPr txBox="1"/>
          <p:nvPr/>
        </p:nvSpPr>
        <p:spPr>
          <a:xfrm>
            <a:off x="202698" y="3860114"/>
            <a:ext cx="363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Propeller </a:t>
            </a:r>
            <a:r>
              <a:rPr lang="en-US" sz="1600" dirty="0" err="1"/>
              <a:t>crashback</a:t>
            </a:r>
            <a:r>
              <a:rPr lang="en-US" sz="1600" dirty="0"/>
              <a:t>: </a:t>
            </a:r>
          </a:p>
          <a:p>
            <a:pPr algn="ctr"/>
            <a:r>
              <a:rPr lang="en-US" sz="1600" dirty="0"/>
              <a:t>Verma, Jang &amp; Mahesh, JFM, 2012, 704</a:t>
            </a:r>
          </a:p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7C0C1-65E0-B447-AE22-94FD7F1DF07E}"/>
              </a:ext>
            </a:extLst>
          </p:cNvPr>
          <p:cNvSpPr txBox="1"/>
          <p:nvPr/>
        </p:nvSpPr>
        <p:spPr>
          <a:xfrm>
            <a:off x="4167618" y="3688147"/>
            <a:ext cx="3362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Gas turbine combustor: </a:t>
            </a:r>
          </a:p>
          <a:p>
            <a:pPr algn="ctr"/>
            <a:r>
              <a:rPr lang="en-US" sz="1600" dirty="0"/>
              <a:t>Mahesh, Constantinescu and </a:t>
            </a:r>
            <a:r>
              <a:rPr lang="en-US" sz="1600" dirty="0" err="1"/>
              <a:t>Moin</a:t>
            </a:r>
            <a:r>
              <a:rPr lang="en-US" sz="1600" dirty="0"/>
              <a:t>, JCP, 2004, 197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F9E13-09DD-7E4E-AE83-A8033E383156}"/>
              </a:ext>
            </a:extLst>
          </p:cNvPr>
          <p:cNvSpPr txBox="1"/>
          <p:nvPr/>
        </p:nvSpPr>
        <p:spPr>
          <a:xfrm>
            <a:off x="8016756" y="6069347"/>
            <a:ext cx="375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Turbulent flow between parallel plates:</a:t>
            </a:r>
          </a:p>
          <a:p>
            <a:pPr algn="ctr"/>
            <a:r>
              <a:rPr lang="en-US" sz="1600" dirty="0"/>
              <a:t>Anantharamu and Mahesh, JFM, 2020, 898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3FB092-6ED4-CD41-89CB-A5671369F8CC}"/>
              </a:ext>
            </a:extLst>
          </p:cNvPr>
          <p:cNvSpPr txBox="1"/>
          <p:nvPr/>
        </p:nvSpPr>
        <p:spPr>
          <a:xfrm>
            <a:off x="263077" y="4725178"/>
            <a:ext cx="749333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No. of processors range from 100 to 0.5 million 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For more information on large scale simulation in fluid mechanics, please see Prof. Mahesh’s website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1A9714-354D-9549-A668-24C5F2E61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832" y="841458"/>
            <a:ext cx="3178464" cy="23541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02BB91-131E-EE40-85A2-DAE3D914211C}"/>
              </a:ext>
            </a:extLst>
          </p:cNvPr>
          <p:cNvSpPr txBox="1"/>
          <p:nvPr/>
        </p:nvSpPr>
        <p:spPr>
          <a:xfrm>
            <a:off x="8375530" y="3275339"/>
            <a:ext cx="2981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Jet in crossflow:</a:t>
            </a:r>
          </a:p>
          <a:p>
            <a:pPr algn="ctr"/>
            <a:r>
              <a:rPr lang="en-US" sz="1600" dirty="0" err="1"/>
              <a:t>Iyer</a:t>
            </a:r>
            <a:r>
              <a:rPr lang="en-US" sz="1600" dirty="0"/>
              <a:t> and Mahesh, JFM, 2016, 790 </a:t>
            </a:r>
          </a:p>
        </p:txBody>
      </p:sp>
    </p:spTree>
    <p:extLst>
      <p:ext uri="{BB962C8B-B14F-4D97-AF65-F5344CB8AC3E}">
        <p14:creationId xmlns:p14="http://schemas.microsoft.com/office/powerpoint/2010/main" val="220794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-33340" y="693650"/>
            <a:ext cx="7573395" cy="614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Improvisation #2: Large number of processors and rows, blocking/non-blocking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Say, 1 billion rows and 0.1 million processors!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The algorithms discussed won’t work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Two major issues:</a:t>
            </a:r>
          </a:p>
          <a:p>
            <a:pPr marL="914400" lvl="1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+mj-lt"/>
              <a:buAutoNum type="arabicPeriod"/>
            </a:pPr>
            <a:r>
              <a:rPr lang="en-US" sz="2400" dirty="0"/>
              <a:t>Linear decomposition of rows may not be optimal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By optimal, we mean least amount of data exchanged between processors 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Need graph partitioning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Libraries: </a:t>
            </a:r>
            <a:r>
              <a:rPr lang="en-US" sz="2400" i="1" dirty="0"/>
              <a:t>METIS, </a:t>
            </a:r>
            <a:r>
              <a:rPr lang="en-US" sz="2400" i="1" dirty="0" err="1"/>
              <a:t>ParMETIS</a:t>
            </a:r>
            <a:r>
              <a:rPr lang="en-US" sz="2400" i="1" dirty="0"/>
              <a:t>, Zoltan, SCOTCH, Mongoose</a:t>
            </a:r>
            <a:endParaRPr lang="en-US" sz="2400" dirty="0"/>
          </a:p>
          <a:p>
            <a:pPr marL="914400" lvl="1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+mj-lt"/>
              <a:buAutoNum type="arabicPeriod"/>
            </a:pPr>
            <a:r>
              <a:rPr lang="en-US" sz="2400" dirty="0"/>
              <a:t>Need a scalable algorithm to ascertain the metadata necessary for inter-processor communication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Complicated, but possible!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9744E4-ECBA-6847-BBD7-834E8D986AE2}"/>
              </a:ext>
            </a:extLst>
          </p:cNvPr>
          <p:cNvGrpSpPr/>
          <p:nvPr/>
        </p:nvGrpSpPr>
        <p:grpSpPr>
          <a:xfrm>
            <a:off x="7696198" y="854464"/>
            <a:ext cx="4256641" cy="5758269"/>
            <a:chOff x="7761514" y="767376"/>
            <a:chExt cx="4256641" cy="5758269"/>
          </a:xfrm>
        </p:grpSpPr>
        <p:pic>
          <p:nvPicPr>
            <p:cNvPr id="3" name="Picture 2" descr="Chart, treemap chart&#10;&#10;Description automatically generated">
              <a:extLst>
                <a:ext uri="{FF2B5EF4-FFF2-40B4-BE49-F238E27FC236}">
                  <a16:creationId xmlns:a16="http://schemas.microsoft.com/office/drawing/2014/main" id="{AF33533A-3426-EE49-9105-1CCA6A6EB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4753" y="4374769"/>
              <a:ext cx="3363686" cy="2150876"/>
            </a:xfrm>
            <a:prstGeom prst="rect">
              <a:avLst/>
            </a:prstGeom>
          </p:spPr>
        </p:pic>
        <p:pic>
          <p:nvPicPr>
            <p:cNvPr id="5" name="Picture 4" descr="A picture containing transport, aircraft&#10;&#10;Description automatically generated">
              <a:extLst>
                <a:ext uri="{FF2B5EF4-FFF2-40B4-BE49-F238E27FC236}">
                  <a16:creationId xmlns:a16="http://schemas.microsoft.com/office/drawing/2014/main" id="{2DC755BB-7DA3-9845-9459-1CB96FBB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514" y="767376"/>
              <a:ext cx="4256641" cy="27218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EAE85F-E248-4A47-AD75-CB5B7099DF73}"/>
                </a:ext>
              </a:extLst>
            </p:cNvPr>
            <p:cNvSpPr txBox="1"/>
            <p:nvPr/>
          </p:nvSpPr>
          <p:spPr>
            <a:xfrm>
              <a:off x="8403446" y="3639618"/>
              <a:ext cx="3146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1.3 billion rows divided into 0.14 million processors using </a:t>
              </a:r>
              <a:r>
                <a:rPr lang="en-US" sz="1600" i="1" dirty="0" err="1"/>
                <a:t>ParMETIS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2109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Supercomputers used by our research group</a:t>
              </a: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C8F4271-E3EF-474A-8891-A9C46E32C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738821"/>
              </p:ext>
            </p:extLst>
          </p:nvPr>
        </p:nvGraphicFramePr>
        <p:xfrm>
          <a:off x="883557" y="955592"/>
          <a:ext cx="4325257" cy="4351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8372">
                  <a:extLst>
                    <a:ext uri="{9D8B030D-6E8A-4147-A177-3AD203B41FA5}">
                      <a16:colId xmlns:a16="http://schemas.microsoft.com/office/drawing/2014/main" val="1003682386"/>
                    </a:ext>
                  </a:extLst>
                </a:gridCol>
                <a:gridCol w="2296885">
                  <a:extLst>
                    <a:ext uri="{9D8B030D-6E8A-4147-A177-3AD203B41FA5}">
                      <a16:colId xmlns:a16="http://schemas.microsoft.com/office/drawing/2014/main" val="1751114677"/>
                    </a:ext>
                  </a:extLst>
                </a:gridCol>
              </a:tblGrid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Supercomputer</a:t>
                      </a:r>
                    </a:p>
                  </a:txBody>
                  <a:tcPr>
                    <a:solidFill>
                      <a:srgbClr val="FF0000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Number of processors</a:t>
                      </a:r>
                    </a:p>
                  </a:txBody>
                  <a:tcPr>
                    <a:solidFill>
                      <a:srgbClr val="FF0000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510350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Mira (ANL)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445171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Stampede2 (XSEDE)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7821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Narwhal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44590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Onyx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685049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Centennial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438735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Mustang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470549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Mangi</a:t>
                      </a:r>
                      <a:r>
                        <a:rPr lang="en-US" dirty="0"/>
                        <a:t> (MSI)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53263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Mesabi (MSI)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02374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4FE4533-C208-E340-BFCF-47AF86FE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025" y="1864813"/>
            <a:ext cx="5070929" cy="3962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7508B-7433-9348-AF99-26FA0B3838C6}"/>
              </a:ext>
            </a:extLst>
          </p:cNvPr>
          <p:cNvSpPr txBox="1"/>
          <p:nvPr/>
        </p:nvSpPr>
        <p:spPr>
          <a:xfrm>
            <a:off x="7346044" y="6043110"/>
            <a:ext cx="3422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Horne and Mahesh, JCP, 2019, 376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8141E-E3B4-2341-9129-4B20B8081F04}"/>
              </a:ext>
            </a:extLst>
          </p:cNvPr>
          <p:cNvSpPr txBox="1"/>
          <p:nvPr/>
        </p:nvSpPr>
        <p:spPr>
          <a:xfrm>
            <a:off x="6096000" y="889507"/>
            <a:ext cx="5608943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An example large-scale computation within our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60BF2-0B6E-4544-8BB8-F53AB0B01E3A}"/>
              </a:ext>
            </a:extLst>
          </p:cNvPr>
          <p:cNvSpPr txBox="1"/>
          <p:nvPr/>
        </p:nvSpPr>
        <p:spPr>
          <a:xfrm>
            <a:off x="314661" y="5640221"/>
            <a:ext cx="6028990" cy="89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</a:rPr>
              <a:t>If you are interested, please contact Prof. Mahesh 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000" dirty="0" err="1">
                <a:solidFill>
                  <a:schemeClr val="accent2"/>
                </a:solidFill>
              </a:rPr>
              <a:t>kmahesh@umn.edu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9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7C1E2EF-9846-9940-B9D6-9B34F5D3FC65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71B1E2-C052-5D45-8FAC-A9385B65B26F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0F7EA1-5D21-8E40-BA3B-560BA718DB17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State-of-the-art in turbulent flow simulation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2182C1-0A51-4B4C-9CC9-62AF7D92E7CD}"/>
              </a:ext>
            </a:extLst>
          </p:cNvPr>
          <p:cNvGrpSpPr/>
          <p:nvPr/>
        </p:nvGrpSpPr>
        <p:grpSpPr>
          <a:xfrm>
            <a:off x="456419" y="913481"/>
            <a:ext cx="10782048" cy="5298886"/>
            <a:chOff x="456419" y="913481"/>
            <a:chExt cx="10782048" cy="52988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7B2729E-8565-8642-A20D-ECE32F2DBEE3}"/>
                    </a:ext>
                  </a:extLst>
                </p:cNvPr>
                <p:cNvSpPr txBox="1"/>
                <p:nvPr/>
              </p:nvSpPr>
              <p:spPr>
                <a:xfrm>
                  <a:off x="456419" y="913481"/>
                  <a:ext cx="10782048" cy="5298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schemeClr val="accent2"/>
                      </a:solidFill>
                    </a:rPr>
                    <a:t>How to simulate these problems and why are parallel algorithms necessary?</a:t>
                  </a: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/>
                    <a:t>Simulate by numerically solving the Navier-Stokes PDE</a:t>
                  </a: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  <a:p>
                  <a:pPr marL="800100" lvl="1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Courier New" panose="02070309020205020404" pitchFamily="49" charset="0"/>
                    <a:buChar char="o"/>
                  </a:pPr>
                  <a:endParaRPr lang="en-US" sz="2400" dirty="0"/>
                </a:p>
                <a:p>
                  <a:pPr marL="800100" lvl="1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Courier New" panose="02070309020205020404" pitchFamily="49" charset="0"/>
                    <a:buChar char="o"/>
                  </a:pPr>
                  <a:r>
                    <a:rPr lang="en-US" sz="2400" dirty="0"/>
                    <a:t>Use numerical methods to convert the above PDE to a linear algebra problem</a:t>
                  </a:r>
                </a:p>
                <a:p>
                  <a:pPr marL="800100" lvl="1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Courier New" panose="02070309020205020404" pitchFamily="49" charset="0"/>
                    <a:buChar char="o"/>
                  </a:pPr>
                  <a:r>
                    <a:rPr lang="en-US" sz="2400" dirty="0"/>
                    <a:t>Solve the linear algebra problem (Ax=b)</a:t>
                  </a:r>
                </a:p>
                <a:p>
                  <a:pPr marL="1257300" lvl="2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§"/>
                  </a:pPr>
                  <a:r>
                    <a:rPr lang="en-US" sz="2400" dirty="0"/>
                    <a:t>Need iterative/direct solvers (CG/GMRES), preconditioners (Multigrid, ILU)</a:t>
                  </a:r>
                </a:p>
                <a:p>
                  <a:pPr marL="800100" lvl="1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Courier New" panose="02070309020205020404" pitchFamily="49" charset="0"/>
                    <a:buChar char="o"/>
                  </a:pPr>
                  <a:r>
                    <a:rPr lang="en-US" sz="2400" dirty="0"/>
                    <a:t>For turbulent flows, the resulting linear algebra problem is large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  <a:p>
                  <a:pPr marL="1257300" lvl="2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§"/>
                  </a:pPr>
                  <a:r>
                    <a:rPr lang="en-US" sz="2400" dirty="0"/>
                    <a:t>Speed and memory become issues</a:t>
                  </a: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/>
                    <a:t>Therefore, parallel algorithms are necessary</a:t>
                  </a:r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7B2729E-8565-8642-A20D-ECE32F2DB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19" y="913481"/>
                  <a:ext cx="10782048" cy="5298886"/>
                </a:xfrm>
                <a:prstGeom prst="rect">
                  <a:avLst/>
                </a:prstGeom>
                <a:blipFill>
                  <a:blip r:embed="rId2"/>
                  <a:stretch>
                    <a:fillRect l="-824" t="-1435" b="-16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F99F77-7EA0-F34E-B3E1-2FF2989C0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3413" y="1934449"/>
              <a:ext cx="5548086" cy="1279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202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Topic of this lecture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B61738-DE85-4648-87A7-1CC25F3F946E}"/>
              </a:ext>
            </a:extLst>
          </p:cNvPr>
          <p:cNvGrpSpPr/>
          <p:nvPr/>
        </p:nvGrpSpPr>
        <p:grpSpPr>
          <a:xfrm>
            <a:off x="156307" y="877794"/>
            <a:ext cx="11891531" cy="5786199"/>
            <a:chOff x="117237" y="867368"/>
            <a:chExt cx="11891531" cy="57861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79A6A16-A2AD-954E-A38B-7BF28C8D5AA1}"/>
                </a:ext>
              </a:extLst>
            </p:cNvPr>
            <p:cNvGrpSpPr/>
            <p:nvPr/>
          </p:nvGrpSpPr>
          <p:grpSpPr>
            <a:xfrm>
              <a:off x="117237" y="867368"/>
              <a:ext cx="11891531" cy="5786199"/>
              <a:chOff x="117237" y="987688"/>
              <a:chExt cx="11891531" cy="578619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F7B2729E-8565-8642-A20D-ECE32F2DBEE3}"/>
                      </a:ext>
                    </a:extLst>
                  </p:cNvPr>
                  <p:cNvSpPr txBox="1"/>
                  <p:nvPr/>
                </p:nvSpPr>
                <p:spPr>
                  <a:xfrm>
                    <a:off x="117237" y="987688"/>
                    <a:ext cx="11891531" cy="57861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342900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Ø"/>
                    </a:pPr>
                    <a:r>
                      <a:rPr lang="en-US" sz="2400" dirty="0">
                        <a:solidFill>
                          <a:schemeClr val="accent2"/>
                        </a:solidFill>
                      </a:rPr>
                      <a:t>A particularly important linear algebra operation is the sparse matrix-vector multiplication</a:t>
                    </a:r>
                  </a:p>
                  <a:p>
                    <a:pPr marL="342900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Ø"/>
                    </a:pPr>
                    <a:r>
                      <a:rPr lang="en-US" sz="2400" dirty="0"/>
                      <a:t>This lecture will focus on parallel algorithms for this operation</a:t>
                    </a:r>
                  </a:p>
                  <a:p>
                    <a:pPr marL="342900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Ø"/>
                    </a:pPr>
                    <a:endParaRPr lang="en-US" sz="2400" dirty="0">
                      <a:solidFill>
                        <a:schemeClr val="accent2"/>
                      </a:solidFill>
                    </a:endParaRPr>
                  </a:p>
                  <a:p>
                    <a:pPr marL="342900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Ø"/>
                    </a:pPr>
                    <a:r>
                      <a:rPr lang="en-US" sz="2400" dirty="0">
                        <a:solidFill>
                          <a:schemeClr val="accent2"/>
                        </a:solidFill>
                      </a:rPr>
                      <a:t>Examples where sparse matrix-vector multiplications arise in fluid mechanics:</a:t>
                    </a:r>
                  </a:p>
                  <a:p>
                    <a:pPr marL="800100" lvl="1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Courier New" panose="02070309020205020404" pitchFamily="49" charset="0"/>
                      <a:buChar char="o"/>
                    </a:pPr>
                    <a:r>
                      <a:rPr lang="en-US" sz="2400" dirty="0">
                        <a:solidFill>
                          <a:schemeClr val="tx1"/>
                        </a:solidFill>
                      </a:rPr>
                      <a:t>While solving the Poisson problem in incompressible flows using iterative methods</a:t>
                    </a:r>
                  </a:p>
                  <a:p>
                    <a:pPr marL="1257300" lvl="2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§"/>
                    </a:pPr>
                    <a:r>
                      <a:rPr lang="en-US" sz="2400" dirty="0">
                        <a:solidFill>
                          <a:schemeClr val="tx1"/>
                        </a:solidFill>
                      </a:rPr>
                      <a:t>Jacobi’s method: Until convergence, do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  <a:p>
                    <a:pPr marL="1257300" lvl="2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§"/>
                    </a:pPr>
                    <a:r>
                      <a:rPr lang="en-US" sz="2400" dirty="0">
                        <a:solidFill>
                          <a:schemeClr val="tx1"/>
                        </a:solidFill>
                      </a:rPr>
                      <a:t>CG, GMRES: Requires the matrix-vector product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, where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is an </a:t>
                    </a:r>
                    <a:r>
                      <a:rPr lang="en-US" sz="2400" dirty="0" err="1">
                        <a:solidFill>
                          <a:schemeClr val="tx1"/>
                        </a:solidFill>
                      </a:rPr>
                      <a:t>Arnoldi</a:t>
                    </a:r>
                    <a:r>
                      <a:rPr lang="en-US" sz="2400" dirty="0">
                        <a:solidFill>
                          <a:schemeClr val="tx1"/>
                        </a:solidFill>
                      </a:rPr>
                      <a:t> vector</a:t>
                    </a:r>
                  </a:p>
                  <a:p>
                    <a:pPr marL="800100" lvl="1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Courier New" panose="02070309020205020404" pitchFamily="49" charset="0"/>
                      <a:buChar char="o"/>
                    </a:pPr>
                    <a:r>
                      <a:rPr lang="en-US" sz="2400" dirty="0">
                        <a:solidFill>
                          <a:schemeClr val="tx1"/>
                        </a:solidFill>
                      </a:rPr>
                      <a:t>While performing </a:t>
                    </a:r>
                    <a:r>
                      <a:rPr lang="en-US" sz="2400" dirty="0" err="1">
                        <a:solidFill>
                          <a:schemeClr val="tx1"/>
                        </a:solidFill>
                      </a:rPr>
                      <a:t>eigenanalysis</a:t>
                    </a:r>
                    <a:r>
                      <a:rPr lang="en-US" sz="2400" dirty="0">
                        <a:solidFill>
                          <a:schemeClr val="tx1"/>
                        </a:solidFill>
                      </a:rPr>
                      <a:t> of fluid flows using methods such as:</a:t>
                    </a:r>
                  </a:p>
                  <a:p>
                    <a:pPr marL="1257300" lvl="2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§"/>
                    </a:pPr>
                    <a:r>
                      <a:rPr lang="en-US" sz="2400" dirty="0"/>
                      <a:t>Power iteration: Until convergence, do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a14:m>
                    <a:r>
                      <a:rPr lang="en-US" sz="2400" dirty="0"/>
                      <a:t> and normalize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a14:m>
                    <a:endParaRPr lang="en-US" sz="2400" dirty="0"/>
                  </a:p>
                  <a:p>
                    <a:pPr marL="1257300" lvl="2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§"/>
                    </a:pPr>
                    <a:r>
                      <a:rPr lang="en-US" sz="2400" dirty="0" err="1"/>
                      <a:t>Arnoldi</a:t>
                    </a:r>
                    <a:r>
                      <a:rPr lang="en-US" sz="2400" dirty="0"/>
                      <a:t>: Requires the matrix-vector product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, where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is an </a:t>
                    </a:r>
                    <a:r>
                      <a:rPr lang="en-US" sz="2400" dirty="0" err="1"/>
                      <a:t>Arnoldi</a:t>
                    </a:r>
                    <a:r>
                      <a:rPr lang="en-US" sz="2400" dirty="0"/>
                      <a:t> vector</a:t>
                    </a:r>
                  </a:p>
                  <a:p>
                    <a:pPr marL="800100" lvl="1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Courier New" panose="02070309020205020404" pitchFamily="49" charset="0"/>
                      <a:buChar char="o"/>
                    </a:pPr>
                    <a:r>
                      <a:rPr lang="en-US" sz="2400" dirty="0"/>
                      <a:t>While solving fluid equations with an explicit time integration scheme</a:t>
                    </a:r>
                  </a:p>
                  <a:p>
                    <a:pPr marL="1257300" lvl="2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§"/>
                    </a:pPr>
                    <a:r>
                      <a:rPr lang="en-US" sz="2400" dirty="0"/>
                      <a:t>One such case is considered next</a:t>
                    </a:r>
                  </a:p>
                </p:txBody>
              </p:sp>
            </mc:Choice>
            <mc:Fallback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F7B2729E-8565-8642-A20D-ECE32F2DBE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237" y="987688"/>
                    <a:ext cx="11891531" cy="57861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747" t="-1316" b="-15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B10C40-3BE1-D34E-B250-C7A7EAB40807}"/>
                  </a:ext>
                </a:extLst>
              </p:cNvPr>
              <p:cNvSpPr/>
              <p:nvPr/>
            </p:nvSpPr>
            <p:spPr>
              <a:xfrm>
                <a:off x="8927429" y="3382345"/>
                <a:ext cx="617187" cy="36813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BCB0925-7496-FC4F-9B39-774AE9DEA7BE}"/>
                  </a:ext>
                </a:extLst>
              </p:cNvPr>
              <p:cNvSpPr/>
              <p:nvPr/>
            </p:nvSpPr>
            <p:spPr>
              <a:xfrm>
                <a:off x="7347280" y="3853702"/>
                <a:ext cx="617187" cy="36813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3E2CB4-55FF-1842-818D-E2215C028CCC}"/>
                  </a:ext>
                </a:extLst>
              </p:cNvPr>
              <p:cNvSpPr/>
              <p:nvPr/>
            </p:nvSpPr>
            <p:spPr>
              <a:xfrm>
                <a:off x="6874038" y="5329574"/>
                <a:ext cx="617187" cy="36813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C9BCA2-B14E-2D4E-8FFD-C3E8F0432C53}"/>
                </a:ext>
              </a:extLst>
            </p:cNvPr>
            <p:cNvSpPr/>
            <p:nvPr/>
          </p:nvSpPr>
          <p:spPr>
            <a:xfrm>
              <a:off x="7275087" y="4724104"/>
              <a:ext cx="617187" cy="3681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579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A simple fluid mechanics problem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28161" y="777795"/>
            <a:ext cx="11871071" cy="596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Consider the simplest fluid mechanics problem that leads to an unstructured sparse matrix-vector multiplication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Transport of dye in a flow</a:t>
            </a:r>
          </a:p>
          <a:p>
            <a:pPr marL="800100" lvl="1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For e.g., smoke</a:t>
            </a:r>
            <a:endParaRPr lang="en-US" sz="2400" dirty="0">
              <a:solidFill>
                <a:schemeClr val="accent2"/>
              </a:solidFill>
            </a:endParaRPr>
          </a:p>
          <a:p>
            <a:pPr lvl="1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</a:pPr>
            <a:endParaRPr lang="en-US" sz="2400" dirty="0"/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How to simulate the concentration of smoke, given the velocity of the flow at each point in the domain?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93682-F34C-5644-B050-58A8AFDE5491}"/>
              </a:ext>
            </a:extLst>
          </p:cNvPr>
          <p:cNvSpPr txBox="1"/>
          <p:nvPr/>
        </p:nvSpPr>
        <p:spPr>
          <a:xfrm>
            <a:off x="4474589" y="5643927"/>
            <a:ext cx="4280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8"/>
              </a:rPr>
              <a:t>https://www.youtube.com/watch?v=_q6ozALzkF4</a:t>
            </a:r>
            <a:endParaRPr lang="en-US" sz="1200" dirty="0"/>
          </a:p>
        </p:txBody>
      </p:sp>
      <p:pic>
        <p:nvPicPr>
          <p:cNvPr id="3" name="flow over airfoil at non-zero angle of attack" descr="flow over airfoil at non-zero angle of attack">
            <a:hlinkClick r:id="" action="ppaction://media"/>
            <a:extLst>
              <a:ext uri="{FF2B5EF4-FFF2-40B4-BE49-F238E27FC236}">
                <a16:creationId xmlns:a16="http://schemas.microsoft.com/office/drawing/2014/main" id="{A81EDDD6-6034-4E4D-8989-2B8A7B1DC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5581" y="2688316"/>
            <a:ext cx="3404701" cy="2301050"/>
          </a:xfrm>
          <a:prstGeom prst="rect">
            <a:avLst/>
          </a:prstGeom>
        </p:spPr>
      </p:pic>
      <p:pic>
        <p:nvPicPr>
          <p:cNvPr id="4" name="flow over airfoil zero angle of attack" descr="flow over airfoil zero angle of attack">
            <a:hlinkClick r:id="" action="ppaction://media"/>
            <a:extLst>
              <a:ext uri="{FF2B5EF4-FFF2-40B4-BE49-F238E27FC236}">
                <a16:creationId xmlns:a16="http://schemas.microsoft.com/office/drawing/2014/main" id="{3147A353-831E-5F41-B39F-C03F759864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66805" y="2688316"/>
            <a:ext cx="3404700" cy="2301049"/>
          </a:xfrm>
          <a:prstGeom prst="rect">
            <a:avLst/>
          </a:prstGeom>
        </p:spPr>
      </p:pic>
      <p:pic>
        <p:nvPicPr>
          <p:cNvPr id="5" name="flow over vehicle" descr="flow over vehicle">
            <a:hlinkClick r:id="" action="ppaction://media"/>
            <a:extLst>
              <a:ext uri="{FF2B5EF4-FFF2-40B4-BE49-F238E27FC236}">
                <a16:creationId xmlns:a16="http://schemas.microsoft.com/office/drawing/2014/main" id="{E641E00E-70B1-EA4F-BF9D-C92F625A1BC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65300" y="2688315"/>
            <a:ext cx="3404700" cy="2301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E1CE16-9EC6-C44A-A80A-2F44A0A26F37}"/>
              </a:ext>
            </a:extLst>
          </p:cNvPr>
          <p:cNvSpPr txBox="1"/>
          <p:nvPr/>
        </p:nvSpPr>
        <p:spPr>
          <a:xfrm>
            <a:off x="831258" y="5059152"/>
            <a:ext cx="2973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 over an airplane wing during take off and landing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FADCC-63C3-0343-A8A1-201DA62D6D87}"/>
              </a:ext>
            </a:extLst>
          </p:cNvPr>
          <p:cNvSpPr txBox="1"/>
          <p:nvPr/>
        </p:nvSpPr>
        <p:spPr>
          <a:xfrm>
            <a:off x="4582482" y="5101179"/>
            <a:ext cx="2973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 over an airplane wing during cruise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372E23-0802-EC4B-AE1A-37660C1A738E}"/>
              </a:ext>
            </a:extLst>
          </p:cNvPr>
          <p:cNvSpPr txBox="1"/>
          <p:nvPr/>
        </p:nvSpPr>
        <p:spPr>
          <a:xfrm>
            <a:off x="8225813" y="5110882"/>
            <a:ext cx="2973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 over a car and a truck</a:t>
            </a:r>
          </a:p>
        </p:txBody>
      </p:sp>
    </p:spTree>
    <p:extLst>
      <p:ext uri="{BB962C8B-B14F-4D97-AF65-F5344CB8AC3E}">
        <p14:creationId xmlns:p14="http://schemas.microsoft.com/office/powerpoint/2010/main" val="83667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188118" y="1499238"/>
                <a:ext cx="11815763" cy="5144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there is no dye inside the geometry. Therefore,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For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the concentration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inside the geometry should satisfy the following PDE:</a:t>
                </a:r>
              </a:p>
              <a:p>
                <a:pPr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8" y="1499238"/>
                <a:ext cx="11815763" cy="5144998"/>
              </a:xfrm>
              <a:prstGeom prst="rect">
                <a:avLst/>
              </a:prstGeom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9FB98BD1-0461-7C4B-8FC3-613EA6D0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93" y="5644235"/>
            <a:ext cx="4908214" cy="8429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Equations</a:t>
              </a: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137E0CC7-0CE2-1C49-AC1D-A9355A8C4596}"/>
              </a:ext>
            </a:extLst>
          </p:cNvPr>
          <p:cNvSpPr/>
          <p:nvPr/>
        </p:nvSpPr>
        <p:spPr>
          <a:xfrm>
            <a:off x="3960019" y="963427"/>
            <a:ext cx="3986213" cy="2403885"/>
          </a:xfrm>
          <a:custGeom>
            <a:avLst/>
            <a:gdLst>
              <a:gd name="connsiteX0" fmla="*/ 3706636 w 3738252"/>
              <a:gd name="connsiteY0" fmla="*/ 746536 h 2295905"/>
              <a:gd name="connsiteX1" fmla="*/ 2920824 w 3738252"/>
              <a:gd name="connsiteY1" fmla="*/ 117886 h 2295905"/>
              <a:gd name="connsiteX2" fmla="*/ 1392061 w 3738252"/>
              <a:gd name="connsiteY2" fmla="*/ 160749 h 2295905"/>
              <a:gd name="connsiteX3" fmla="*/ 63324 w 3738252"/>
              <a:gd name="connsiteY3" fmla="*/ 1732374 h 2295905"/>
              <a:gd name="connsiteX4" fmla="*/ 363361 w 3738252"/>
              <a:gd name="connsiteY4" fmla="*/ 2289586 h 2295905"/>
              <a:gd name="connsiteX5" fmla="*/ 1677811 w 3738252"/>
              <a:gd name="connsiteY5" fmla="*/ 1432336 h 2295905"/>
              <a:gd name="connsiteX6" fmla="*/ 3392311 w 3738252"/>
              <a:gd name="connsiteY6" fmla="*/ 1275174 h 2295905"/>
              <a:gd name="connsiteX7" fmla="*/ 3706636 w 3738252"/>
              <a:gd name="connsiteY7" fmla="*/ 746536 h 229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8252" h="2295905">
                <a:moveTo>
                  <a:pt x="3706636" y="746536"/>
                </a:moveTo>
                <a:cubicBezTo>
                  <a:pt x="3628055" y="553655"/>
                  <a:pt x="3306586" y="215517"/>
                  <a:pt x="2920824" y="117886"/>
                </a:cubicBezTo>
                <a:cubicBezTo>
                  <a:pt x="2535062" y="20255"/>
                  <a:pt x="1868311" y="-108332"/>
                  <a:pt x="1392061" y="160749"/>
                </a:cubicBezTo>
                <a:cubicBezTo>
                  <a:pt x="915811" y="429830"/>
                  <a:pt x="234774" y="1377568"/>
                  <a:pt x="63324" y="1732374"/>
                </a:cubicBezTo>
                <a:cubicBezTo>
                  <a:pt x="-108126" y="2087180"/>
                  <a:pt x="94280" y="2339592"/>
                  <a:pt x="363361" y="2289586"/>
                </a:cubicBezTo>
                <a:cubicBezTo>
                  <a:pt x="632442" y="2239580"/>
                  <a:pt x="1172986" y="1601405"/>
                  <a:pt x="1677811" y="1432336"/>
                </a:cubicBezTo>
                <a:cubicBezTo>
                  <a:pt x="2182636" y="1263267"/>
                  <a:pt x="3054174" y="1394236"/>
                  <a:pt x="3392311" y="1275174"/>
                </a:cubicBezTo>
                <a:cubicBezTo>
                  <a:pt x="3730448" y="1156112"/>
                  <a:pt x="3785217" y="939417"/>
                  <a:pt x="3706636" y="746536"/>
                </a:cubicBezTo>
                <a:close/>
              </a:path>
            </a:pathLst>
          </a:cu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8E43F9-3DD7-7947-82C2-B338E77FD79B}"/>
              </a:ext>
            </a:extLst>
          </p:cNvPr>
          <p:cNvGrpSpPr/>
          <p:nvPr/>
        </p:nvGrpSpPr>
        <p:grpSpPr>
          <a:xfrm>
            <a:off x="3952012" y="975046"/>
            <a:ext cx="3998846" cy="2378607"/>
            <a:chOff x="3821043" y="1865408"/>
            <a:chExt cx="3998846" cy="237860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947615-9099-7C4C-895A-E951D359352C}"/>
                </a:ext>
              </a:extLst>
            </p:cNvPr>
            <p:cNvSpPr/>
            <p:nvPr/>
          </p:nvSpPr>
          <p:spPr>
            <a:xfrm>
              <a:off x="7400925" y="2357438"/>
              <a:ext cx="418964" cy="842962"/>
            </a:xfrm>
            <a:custGeom>
              <a:avLst/>
              <a:gdLst>
                <a:gd name="connsiteX0" fmla="*/ 0 w 418964"/>
                <a:gd name="connsiteY0" fmla="*/ 842962 h 842962"/>
                <a:gd name="connsiteX1" fmla="*/ 414338 w 418964"/>
                <a:gd name="connsiteY1" fmla="*/ 514350 h 842962"/>
                <a:gd name="connsiteX2" fmla="*/ 185738 w 418964"/>
                <a:gd name="connsiteY2" fmla="*/ 0 h 84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964" h="842962">
                  <a:moveTo>
                    <a:pt x="0" y="842962"/>
                  </a:moveTo>
                  <a:cubicBezTo>
                    <a:pt x="191691" y="748903"/>
                    <a:pt x="383382" y="654844"/>
                    <a:pt x="414338" y="514350"/>
                  </a:cubicBezTo>
                  <a:cubicBezTo>
                    <a:pt x="445294" y="373856"/>
                    <a:pt x="315516" y="186928"/>
                    <a:pt x="18573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79A207-4BCE-9146-84D0-1412D2623E49}"/>
                </a:ext>
              </a:extLst>
            </p:cNvPr>
            <p:cNvSpPr/>
            <p:nvPr/>
          </p:nvSpPr>
          <p:spPr>
            <a:xfrm>
              <a:off x="3821043" y="3514724"/>
              <a:ext cx="708095" cy="729291"/>
            </a:xfrm>
            <a:custGeom>
              <a:avLst/>
              <a:gdLst>
                <a:gd name="connsiteX0" fmla="*/ 708095 w 708095"/>
                <a:gd name="connsiteY0" fmla="*/ 571500 h 729291"/>
                <a:gd name="connsiteX1" fmla="*/ 379482 w 708095"/>
                <a:gd name="connsiteY1" fmla="*/ 728663 h 729291"/>
                <a:gd name="connsiteX2" fmla="*/ 50870 w 708095"/>
                <a:gd name="connsiteY2" fmla="*/ 614363 h 729291"/>
                <a:gd name="connsiteX3" fmla="*/ 8007 w 708095"/>
                <a:gd name="connsiteY3" fmla="*/ 328613 h 729291"/>
                <a:gd name="connsiteX4" fmla="*/ 122307 w 708095"/>
                <a:gd name="connsiteY4" fmla="*/ 0 h 7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095" h="729291">
                  <a:moveTo>
                    <a:pt x="708095" y="571500"/>
                  </a:moveTo>
                  <a:cubicBezTo>
                    <a:pt x="598557" y="646509"/>
                    <a:pt x="489020" y="721519"/>
                    <a:pt x="379482" y="728663"/>
                  </a:cubicBezTo>
                  <a:cubicBezTo>
                    <a:pt x="269944" y="735807"/>
                    <a:pt x="112782" y="681038"/>
                    <a:pt x="50870" y="614363"/>
                  </a:cubicBezTo>
                  <a:cubicBezTo>
                    <a:pt x="-11043" y="547688"/>
                    <a:pt x="-3899" y="431007"/>
                    <a:pt x="8007" y="328613"/>
                  </a:cubicBezTo>
                  <a:cubicBezTo>
                    <a:pt x="19913" y="226219"/>
                    <a:pt x="115163" y="128587"/>
                    <a:pt x="122307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B8C8948-21F4-7642-BBF9-09B81363A45C}"/>
                </a:ext>
              </a:extLst>
            </p:cNvPr>
            <p:cNvSpPr/>
            <p:nvPr/>
          </p:nvSpPr>
          <p:spPr>
            <a:xfrm>
              <a:off x="3943350" y="1865408"/>
              <a:ext cx="3657600" cy="1706467"/>
            </a:xfrm>
            <a:custGeom>
              <a:avLst/>
              <a:gdLst>
                <a:gd name="connsiteX0" fmla="*/ 0 w 3657600"/>
                <a:gd name="connsiteY0" fmla="*/ 1706467 h 1706467"/>
                <a:gd name="connsiteX1" fmla="*/ 828675 w 3657600"/>
                <a:gd name="connsiteY1" fmla="*/ 606330 h 1706467"/>
                <a:gd name="connsiteX2" fmla="*/ 1557338 w 3657600"/>
                <a:gd name="connsiteY2" fmla="*/ 63405 h 1706467"/>
                <a:gd name="connsiteX3" fmla="*/ 2486025 w 3657600"/>
                <a:gd name="connsiteY3" fmla="*/ 20542 h 1706467"/>
                <a:gd name="connsiteX4" fmla="*/ 3157538 w 3657600"/>
                <a:gd name="connsiteY4" fmla="*/ 149130 h 1706467"/>
                <a:gd name="connsiteX5" fmla="*/ 3657600 w 3657600"/>
                <a:gd name="connsiteY5" fmla="*/ 520605 h 170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1706467">
                  <a:moveTo>
                    <a:pt x="0" y="1706467"/>
                  </a:moveTo>
                  <a:cubicBezTo>
                    <a:pt x="284559" y="1293320"/>
                    <a:pt x="569119" y="880173"/>
                    <a:pt x="828675" y="606330"/>
                  </a:cubicBezTo>
                  <a:cubicBezTo>
                    <a:pt x="1088231" y="332487"/>
                    <a:pt x="1281113" y="161036"/>
                    <a:pt x="1557338" y="63405"/>
                  </a:cubicBezTo>
                  <a:cubicBezTo>
                    <a:pt x="1833563" y="-34226"/>
                    <a:pt x="2219325" y="6255"/>
                    <a:pt x="2486025" y="20542"/>
                  </a:cubicBezTo>
                  <a:cubicBezTo>
                    <a:pt x="2752725" y="34829"/>
                    <a:pt x="2962276" y="65786"/>
                    <a:pt x="3157538" y="149130"/>
                  </a:cubicBezTo>
                  <a:cubicBezTo>
                    <a:pt x="3352800" y="232474"/>
                    <a:pt x="3505200" y="376539"/>
                    <a:pt x="3657600" y="520605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8846359-B3A4-F04B-AA09-4A0170CC2885}"/>
                </a:ext>
              </a:extLst>
            </p:cNvPr>
            <p:cNvSpPr/>
            <p:nvPr/>
          </p:nvSpPr>
          <p:spPr>
            <a:xfrm>
              <a:off x="4500563" y="3214688"/>
              <a:ext cx="2928937" cy="885825"/>
            </a:xfrm>
            <a:custGeom>
              <a:avLst/>
              <a:gdLst>
                <a:gd name="connsiteX0" fmla="*/ 0 w 2928937"/>
                <a:gd name="connsiteY0" fmla="*/ 885825 h 885825"/>
                <a:gd name="connsiteX1" fmla="*/ 728662 w 2928937"/>
                <a:gd name="connsiteY1" fmla="*/ 357187 h 885825"/>
                <a:gd name="connsiteX2" fmla="*/ 1143000 w 2928937"/>
                <a:gd name="connsiteY2" fmla="*/ 142875 h 885825"/>
                <a:gd name="connsiteX3" fmla="*/ 1857375 w 2928937"/>
                <a:gd name="connsiteY3" fmla="*/ 42862 h 885825"/>
                <a:gd name="connsiteX4" fmla="*/ 2586037 w 2928937"/>
                <a:gd name="connsiteY4" fmla="*/ 42862 h 885825"/>
                <a:gd name="connsiteX5" fmla="*/ 2928937 w 2928937"/>
                <a:gd name="connsiteY5" fmla="*/ 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937" h="885825">
                  <a:moveTo>
                    <a:pt x="0" y="885825"/>
                  </a:moveTo>
                  <a:cubicBezTo>
                    <a:pt x="269081" y="683418"/>
                    <a:pt x="538162" y="481012"/>
                    <a:pt x="728662" y="357187"/>
                  </a:cubicBezTo>
                  <a:cubicBezTo>
                    <a:pt x="919162" y="233362"/>
                    <a:pt x="954881" y="195262"/>
                    <a:pt x="1143000" y="142875"/>
                  </a:cubicBezTo>
                  <a:cubicBezTo>
                    <a:pt x="1331119" y="90488"/>
                    <a:pt x="1616869" y="59531"/>
                    <a:pt x="1857375" y="42862"/>
                  </a:cubicBezTo>
                  <a:cubicBezTo>
                    <a:pt x="2097881" y="26193"/>
                    <a:pt x="2407443" y="50006"/>
                    <a:pt x="2586037" y="42862"/>
                  </a:cubicBezTo>
                  <a:cubicBezTo>
                    <a:pt x="2764631" y="35718"/>
                    <a:pt x="2846784" y="17859"/>
                    <a:pt x="2928937" y="0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EFABC-815E-874C-9B8A-011E152E7DA3}"/>
                  </a:ext>
                </a:extLst>
              </p:cNvPr>
              <p:cNvSpPr txBox="1"/>
              <p:nvPr/>
            </p:nvSpPr>
            <p:spPr>
              <a:xfrm>
                <a:off x="8843803" y="1637455"/>
                <a:ext cx="1100366" cy="646331"/>
              </a:xfrm>
              <a:prstGeom prst="rect">
                <a:avLst/>
              </a:prstGeom>
              <a:solidFill>
                <a:srgbClr val="FF6769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Inject dye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EFABC-815E-874C-9B8A-011E152E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803" y="1637455"/>
                <a:ext cx="1100366" cy="646331"/>
              </a:xfrm>
              <a:prstGeom prst="rect">
                <a:avLst/>
              </a:prstGeom>
              <a:blipFill>
                <a:blip r:embed="rId4"/>
                <a:stretch>
                  <a:fillRect l="-4545" t="-3774" r="-34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115F-3D29-1641-A0FE-F2C2E6C86E50}"/>
                  </a:ext>
                </a:extLst>
              </p:cNvPr>
              <p:cNvSpPr txBox="1"/>
              <p:nvPr/>
            </p:nvSpPr>
            <p:spPr>
              <a:xfrm>
                <a:off x="1593313" y="2929847"/>
                <a:ext cx="1577740" cy="6463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Dye comes out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115F-3D29-1641-A0FE-F2C2E6C8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13" y="2929847"/>
                <a:ext cx="1577740" cy="646331"/>
              </a:xfrm>
              <a:prstGeom prst="rect">
                <a:avLst/>
              </a:prstGeom>
              <a:blipFill>
                <a:blip r:embed="rId5"/>
                <a:stretch>
                  <a:fillRect l="-2362" t="-3774" r="-15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24B139-174D-F24A-8E09-CF35D6695741}"/>
                  </a:ext>
                </a:extLst>
              </p:cNvPr>
              <p:cNvSpPr txBox="1"/>
              <p:nvPr/>
            </p:nvSpPr>
            <p:spPr>
              <a:xfrm>
                <a:off x="7946232" y="672422"/>
                <a:ext cx="780277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Wall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24B139-174D-F24A-8E09-CF35D669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232" y="672422"/>
                <a:ext cx="780277" cy="646331"/>
              </a:xfrm>
              <a:prstGeom prst="rect">
                <a:avLst/>
              </a:prstGeom>
              <a:blipFill>
                <a:blip r:embed="rId6"/>
                <a:stretch>
                  <a:fillRect t="-37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C8FF04-6802-E14C-840F-97CDB35599B5}"/>
              </a:ext>
            </a:extLst>
          </p:cNvPr>
          <p:cNvCxnSpPr>
            <a:cxnSpLocks/>
            <a:stCxn id="30" idx="3"/>
            <a:endCxn id="21" idx="2"/>
          </p:cNvCxnSpPr>
          <p:nvPr/>
        </p:nvCxnSpPr>
        <p:spPr>
          <a:xfrm flipV="1">
            <a:off x="3171053" y="3238725"/>
            <a:ext cx="831829" cy="1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32FF662-7DFE-2344-942C-9FA5529CD43B}"/>
              </a:ext>
            </a:extLst>
          </p:cNvPr>
          <p:cNvCxnSpPr>
            <a:cxnSpLocks/>
            <a:stCxn id="31" idx="1"/>
            <a:endCxn id="22" idx="3"/>
          </p:cNvCxnSpPr>
          <p:nvPr/>
        </p:nvCxnSpPr>
        <p:spPr>
          <a:xfrm flipH="1">
            <a:off x="6560344" y="995588"/>
            <a:ext cx="13858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B5DDC1-8809-D444-95E1-9EC4EC947430}"/>
              </a:ext>
            </a:extLst>
          </p:cNvPr>
          <p:cNvCxnSpPr>
            <a:cxnSpLocks/>
            <a:stCxn id="29" idx="1"/>
            <a:endCxn id="16" idx="1"/>
          </p:cNvCxnSpPr>
          <p:nvPr/>
        </p:nvCxnSpPr>
        <p:spPr>
          <a:xfrm flipH="1">
            <a:off x="7946232" y="1960621"/>
            <a:ext cx="897571" cy="2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A083CA-1B84-0344-8356-28C4E7F162D9}"/>
                  </a:ext>
                </a:extLst>
              </p:cNvPr>
              <p:cNvSpPr txBox="1"/>
              <p:nvPr/>
            </p:nvSpPr>
            <p:spPr>
              <a:xfrm>
                <a:off x="6475779" y="2559398"/>
                <a:ext cx="780277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Wall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A083CA-1B84-0344-8356-28C4E7F16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79" y="2559398"/>
                <a:ext cx="780277" cy="646331"/>
              </a:xfrm>
              <a:prstGeom prst="rect">
                <a:avLst/>
              </a:prstGeom>
              <a:blipFill>
                <a:blip r:embed="rId7"/>
                <a:stretch>
                  <a:fillRect t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56602D6-AF32-9740-AF3C-46421E204D83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5089891" y="2882564"/>
            <a:ext cx="13858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A848F0-372A-C54C-9611-6723C40C8B54}"/>
              </a:ext>
            </a:extLst>
          </p:cNvPr>
          <p:cNvGrpSpPr/>
          <p:nvPr/>
        </p:nvGrpSpPr>
        <p:grpSpPr>
          <a:xfrm>
            <a:off x="1880746" y="1282410"/>
            <a:ext cx="4072379" cy="369332"/>
            <a:chOff x="9172576" y="2071688"/>
            <a:chExt cx="4072379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3DF98B-EC3C-2846-B4E9-7B0BEB31330B}"/>
                </a:ext>
              </a:extLst>
            </p:cNvPr>
            <p:cNvSpPr txBox="1"/>
            <p:nvPr/>
          </p:nvSpPr>
          <p:spPr>
            <a:xfrm>
              <a:off x="9172576" y="2071688"/>
              <a:ext cx="1979260" cy="369332"/>
            </a:xfrm>
            <a:prstGeom prst="rect">
              <a:avLst/>
            </a:prstGeom>
            <a:solidFill>
              <a:srgbClr val="CDDAE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Arbitrary geometry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39677E-79C3-6A46-AA09-2433236CD8E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1151836" y="2256354"/>
              <a:ext cx="20931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C3975BF-24BD-764C-A7FE-D5FC42AC9C70}"/>
                  </a:ext>
                </a:extLst>
              </p:cNvPr>
              <p:cNvSpPr txBox="1"/>
              <p:nvPr/>
            </p:nvSpPr>
            <p:spPr>
              <a:xfrm>
                <a:off x="5110064" y="1488009"/>
                <a:ext cx="2314673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Given velocity vector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C3975BF-24BD-764C-A7FE-D5FC42AC9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64" y="1488009"/>
                <a:ext cx="2314673" cy="668260"/>
              </a:xfrm>
              <a:prstGeom prst="rect">
                <a:avLst/>
              </a:prstGeom>
              <a:blipFill>
                <a:blip r:embed="rId8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C92B3-D5CE-9F48-A9DB-D95A1604F664}"/>
                  </a:ext>
                </a:extLst>
              </p:cNvPr>
              <p:cNvSpPr txBox="1"/>
              <p:nvPr/>
            </p:nvSpPr>
            <p:spPr>
              <a:xfrm>
                <a:off x="9153773" y="5796162"/>
                <a:ext cx="241784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: Diffusion coefficient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C92B3-D5CE-9F48-A9DB-D95A1604F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773" y="5796162"/>
                <a:ext cx="2417841" cy="369332"/>
              </a:xfrm>
              <a:prstGeom prst="rect">
                <a:avLst/>
              </a:prstGeom>
              <a:blipFill>
                <a:blip r:embed="rId9"/>
                <a:stretch>
                  <a:fillRect t="-6667" r="-1563" b="-2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D7176B-D0EB-EC49-9191-2C4422C8B8B4}"/>
              </a:ext>
            </a:extLst>
          </p:cNvPr>
          <p:cNvSpPr txBox="1"/>
          <p:nvPr/>
        </p:nvSpPr>
        <p:spPr>
          <a:xfrm>
            <a:off x="2726327" y="3654133"/>
            <a:ext cx="673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(For simplicity, we will omit the internal walls due to the airfoil/vehicle)</a:t>
            </a:r>
          </a:p>
        </p:txBody>
      </p:sp>
    </p:spTree>
    <p:extLst>
      <p:ext uri="{BB962C8B-B14F-4D97-AF65-F5344CB8AC3E}">
        <p14:creationId xmlns:p14="http://schemas.microsoft.com/office/powerpoint/2010/main" val="62834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188118" y="1499238"/>
                <a:ext cx="11815763" cy="5144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there is no dye inside the computational domain. Therefore,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For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the concentration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inside the computational domain should satisfy the following PDE:</a:t>
                </a:r>
              </a:p>
              <a:p>
                <a:pPr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8" y="1499238"/>
                <a:ext cx="11815763" cy="5144998"/>
              </a:xfrm>
              <a:prstGeom prst="rect">
                <a:avLst/>
              </a:prstGeom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9FB98BD1-0461-7C4B-8FC3-613EA6D0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93" y="5644235"/>
            <a:ext cx="4908214" cy="8429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Equations</a:t>
              </a: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137E0CC7-0CE2-1C49-AC1D-A9355A8C4596}"/>
              </a:ext>
            </a:extLst>
          </p:cNvPr>
          <p:cNvSpPr/>
          <p:nvPr/>
        </p:nvSpPr>
        <p:spPr>
          <a:xfrm>
            <a:off x="3960019" y="963427"/>
            <a:ext cx="3986213" cy="2403885"/>
          </a:xfrm>
          <a:custGeom>
            <a:avLst/>
            <a:gdLst>
              <a:gd name="connsiteX0" fmla="*/ 3706636 w 3738252"/>
              <a:gd name="connsiteY0" fmla="*/ 746536 h 2295905"/>
              <a:gd name="connsiteX1" fmla="*/ 2920824 w 3738252"/>
              <a:gd name="connsiteY1" fmla="*/ 117886 h 2295905"/>
              <a:gd name="connsiteX2" fmla="*/ 1392061 w 3738252"/>
              <a:gd name="connsiteY2" fmla="*/ 160749 h 2295905"/>
              <a:gd name="connsiteX3" fmla="*/ 63324 w 3738252"/>
              <a:gd name="connsiteY3" fmla="*/ 1732374 h 2295905"/>
              <a:gd name="connsiteX4" fmla="*/ 363361 w 3738252"/>
              <a:gd name="connsiteY4" fmla="*/ 2289586 h 2295905"/>
              <a:gd name="connsiteX5" fmla="*/ 1677811 w 3738252"/>
              <a:gd name="connsiteY5" fmla="*/ 1432336 h 2295905"/>
              <a:gd name="connsiteX6" fmla="*/ 3392311 w 3738252"/>
              <a:gd name="connsiteY6" fmla="*/ 1275174 h 2295905"/>
              <a:gd name="connsiteX7" fmla="*/ 3706636 w 3738252"/>
              <a:gd name="connsiteY7" fmla="*/ 746536 h 229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8252" h="2295905">
                <a:moveTo>
                  <a:pt x="3706636" y="746536"/>
                </a:moveTo>
                <a:cubicBezTo>
                  <a:pt x="3628055" y="553655"/>
                  <a:pt x="3306586" y="215517"/>
                  <a:pt x="2920824" y="117886"/>
                </a:cubicBezTo>
                <a:cubicBezTo>
                  <a:pt x="2535062" y="20255"/>
                  <a:pt x="1868311" y="-108332"/>
                  <a:pt x="1392061" y="160749"/>
                </a:cubicBezTo>
                <a:cubicBezTo>
                  <a:pt x="915811" y="429830"/>
                  <a:pt x="234774" y="1377568"/>
                  <a:pt x="63324" y="1732374"/>
                </a:cubicBezTo>
                <a:cubicBezTo>
                  <a:pt x="-108126" y="2087180"/>
                  <a:pt x="94280" y="2339592"/>
                  <a:pt x="363361" y="2289586"/>
                </a:cubicBezTo>
                <a:cubicBezTo>
                  <a:pt x="632442" y="2239580"/>
                  <a:pt x="1172986" y="1601405"/>
                  <a:pt x="1677811" y="1432336"/>
                </a:cubicBezTo>
                <a:cubicBezTo>
                  <a:pt x="2182636" y="1263267"/>
                  <a:pt x="3054174" y="1394236"/>
                  <a:pt x="3392311" y="1275174"/>
                </a:cubicBezTo>
                <a:cubicBezTo>
                  <a:pt x="3730448" y="1156112"/>
                  <a:pt x="3785217" y="939417"/>
                  <a:pt x="3706636" y="746536"/>
                </a:cubicBezTo>
                <a:close/>
              </a:path>
            </a:pathLst>
          </a:cu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8E43F9-3DD7-7947-82C2-B338E77FD79B}"/>
              </a:ext>
            </a:extLst>
          </p:cNvPr>
          <p:cNvGrpSpPr/>
          <p:nvPr/>
        </p:nvGrpSpPr>
        <p:grpSpPr>
          <a:xfrm>
            <a:off x="3952012" y="975046"/>
            <a:ext cx="3998846" cy="2378607"/>
            <a:chOff x="3821043" y="1865408"/>
            <a:chExt cx="3998846" cy="237860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947615-9099-7C4C-895A-E951D359352C}"/>
                </a:ext>
              </a:extLst>
            </p:cNvPr>
            <p:cNvSpPr/>
            <p:nvPr/>
          </p:nvSpPr>
          <p:spPr>
            <a:xfrm>
              <a:off x="7400925" y="2357438"/>
              <a:ext cx="418964" cy="842962"/>
            </a:xfrm>
            <a:custGeom>
              <a:avLst/>
              <a:gdLst>
                <a:gd name="connsiteX0" fmla="*/ 0 w 418964"/>
                <a:gd name="connsiteY0" fmla="*/ 842962 h 842962"/>
                <a:gd name="connsiteX1" fmla="*/ 414338 w 418964"/>
                <a:gd name="connsiteY1" fmla="*/ 514350 h 842962"/>
                <a:gd name="connsiteX2" fmla="*/ 185738 w 418964"/>
                <a:gd name="connsiteY2" fmla="*/ 0 h 84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964" h="842962">
                  <a:moveTo>
                    <a:pt x="0" y="842962"/>
                  </a:moveTo>
                  <a:cubicBezTo>
                    <a:pt x="191691" y="748903"/>
                    <a:pt x="383382" y="654844"/>
                    <a:pt x="414338" y="514350"/>
                  </a:cubicBezTo>
                  <a:cubicBezTo>
                    <a:pt x="445294" y="373856"/>
                    <a:pt x="315516" y="186928"/>
                    <a:pt x="18573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79A207-4BCE-9146-84D0-1412D2623E49}"/>
                </a:ext>
              </a:extLst>
            </p:cNvPr>
            <p:cNvSpPr/>
            <p:nvPr/>
          </p:nvSpPr>
          <p:spPr>
            <a:xfrm>
              <a:off x="3821043" y="3514724"/>
              <a:ext cx="708095" cy="729291"/>
            </a:xfrm>
            <a:custGeom>
              <a:avLst/>
              <a:gdLst>
                <a:gd name="connsiteX0" fmla="*/ 708095 w 708095"/>
                <a:gd name="connsiteY0" fmla="*/ 571500 h 729291"/>
                <a:gd name="connsiteX1" fmla="*/ 379482 w 708095"/>
                <a:gd name="connsiteY1" fmla="*/ 728663 h 729291"/>
                <a:gd name="connsiteX2" fmla="*/ 50870 w 708095"/>
                <a:gd name="connsiteY2" fmla="*/ 614363 h 729291"/>
                <a:gd name="connsiteX3" fmla="*/ 8007 w 708095"/>
                <a:gd name="connsiteY3" fmla="*/ 328613 h 729291"/>
                <a:gd name="connsiteX4" fmla="*/ 122307 w 708095"/>
                <a:gd name="connsiteY4" fmla="*/ 0 h 7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095" h="729291">
                  <a:moveTo>
                    <a:pt x="708095" y="571500"/>
                  </a:moveTo>
                  <a:cubicBezTo>
                    <a:pt x="598557" y="646509"/>
                    <a:pt x="489020" y="721519"/>
                    <a:pt x="379482" y="728663"/>
                  </a:cubicBezTo>
                  <a:cubicBezTo>
                    <a:pt x="269944" y="735807"/>
                    <a:pt x="112782" y="681038"/>
                    <a:pt x="50870" y="614363"/>
                  </a:cubicBezTo>
                  <a:cubicBezTo>
                    <a:pt x="-11043" y="547688"/>
                    <a:pt x="-3899" y="431007"/>
                    <a:pt x="8007" y="328613"/>
                  </a:cubicBezTo>
                  <a:cubicBezTo>
                    <a:pt x="19913" y="226219"/>
                    <a:pt x="115163" y="128587"/>
                    <a:pt x="122307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B8C8948-21F4-7642-BBF9-09B81363A45C}"/>
                </a:ext>
              </a:extLst>
            </p:cNvPr>
            <p:cNvSpPr/>
            <p:nvPr/>
          </p:nvSpPr>
          <p:spPr>
            <a:xfrm>
              <a:off x="3943350" y="1865408"/>
              <a:ext cx="3657600" cy="1706467"/>
            </a:xfrm>
            <a:custGeom>
              <a:avLst/>
              <a:gdLst>
                <a:gd name="connsiteX0" fmla="*/ 0 w 3657600"/>
                <a:gd name="connsiteY0" fmla="*/ 1706467 h 1706467"/>
                <a:gd name="connsiteX1" fmla="*/ 828675 w 3657600"/>
                <a:gd name="connsiteY1" fmla="*/ 606330 h 1706467"/>
                <a:gd name="connsiteX2" fmla="*/ 1557338 w 3657600"/>
                <a:gd name="connsiteY2" fmla="*/ 63405 h 1706467"/>
                <a:gd name="connsiteX3" fmla="*/ 2486025 w 3657600"/>
                <a:gd name="connsiteY3" fmla="*/ 20542 h 1706467"/>
                <a:gd name="connsiteX4" fmla="*/ 3157538 w 3657600"/>
                <a:gd name="connsiteY4" fmla="*/ 149130 h 1706467"/>
                <a:gd name="connsiteX5" fmla="*/ 3657600 w 3657600"/>
                <a:gd name="connsiteY5" fmla="*/ 520605 h 170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1706467">
                  <a:moveTo>
                    <a:pt x="0" y="1706467"/>
                  </a:moveTo>
                  <a:cubicBezTo>
                    <a:pt x="284559" y="1293320"/>
                    <a:pt x="569119" y="880173"/>
                    <a:pt x="828675" y="606330"/>
                  </a:cubicBezTo>
                  <a:cubicBezTo>
                    <a:pt x="1088231" y="332487"/>
                    <a:pt x="1281113" y="161036"/>
                    <a:pt x="1557338" y="63405"/>
                  </a:cubicBezTo>
                  <a:cubicBezTo>
                    <a:pt x="1833563" y="-34226"/>
                    <a:pt x="2219325" y="6255"/>
                    <a:pt x="2486025" y="20542"/>
                  </a:cubicBezTo>
                  <a:cubicBezTo>
                    <a:pt x="2752725" y="34829"/>
                    <a:pt x="2962276" y="65786"/>
                    <a:pt x="3157538" y="149130"/>
                  </a:cubicBezTo>
                  <a:cubicBezTo>
                    <a:pt x="3352800" y="232474"/>
                    <a:pt x="3505200" y="376539"/>
                    <a:pt x="3657600" y="520605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8846359-B3A4-F04B-AA09-4A0170CC2885}"/>
                </a:ext>
              </a:extLst>
            </p:cNvPr>
            <p:cNvSpPr/>
            <p:nvPr/>
          </p:nvSpPr>
          <p:spPr>
            <a:xfrm>
              <a:off x="4500563" y="3214688"/>
              <a:ext cx="2928937" cy="885825"/>
            </a:xfrm>
            <a:custGeom>
              <a:avLst/>
              <a:gdLst>
                <a:gd name="connsiteX0" fmla="*/ 0 w 2928937"/>
                <a:gd name="connsiteY0" fmla="*/ 885825 h 885825"/>
                <a:gd name="connsiteX1" fmla="*/ 728662 w 2928937"/>
                <a:gd name="connsiteY1" fmla="*/ 357187 h 885825"/>
                <a:gd name="connsiteX2" fmla="*/ 1143000 w 2928937"/>
                <a:gd name="connsiteY2" fmla="*/ 142875 h 885825"/>
                <a:gd name="connsiteX3" fmla="*/ 1857375 w 2928937"/>
                <a:gd name="connsiteY3" fmla="*/ 42862 h 885825"/>
                <a:gd name="connsiteX4" fmla="*/ 2586037 w 2928937"/>
                <a:gd name="connsiteY4" fmla="*/ 42862 h 885825"/>
                <a:gd name="connsiteX5" fmla="*/ 2928937 w 2928937"/>
                <a:gd name="connsiteY5" fmla="*/ 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937" h="885825">
                  <a:moveTo>
                    <a:pt x="0" y="885825"/>
                  </a:moveTo>
                  <a:cubicBezTo>
                    <a:pt x="269081" y="683418"/>
                    <a:pt x="538162" y="481012"/>
                    <a:pt x="728662" y="357187"/>
                  </a:cubicBezTo>
                  <a:cubicBezTo>
                    <a:pt x="919162" y="233362"/>
                    <a:pt x="954881" y="195262"/>
                    <a:pt x="1143000" y="142875"/>
                  </a:cubicBezTo>
                  <a:cubicBezTo>
                    <a:pt x="1331119" y="90488"/>
                    <a:pt x="1616869" y="59531"/>
                    <a:pt x="1857375" y="42862"/>
                  </a:cubicBezTo>
                  <a:cubicBezTo>
                    <a:pt x="2097881" y="26193"/>
                    <a:pt x="2407443" y="50006"/>
                    <a:pt x="2586037" y="42862"/>
                  </a:cubicBezTo>
                  <a:cubicBezTo>
                    <a:pt x="2764631" y="35718"/>
                    <a:pt x="2846784" y="17859"/>
                    <a:pt x="2928937" y="0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EFABC-815E-874C-9B8A-011E152E7DA3}"/>
                  </a:ext>
                </a:extLst>
              </p:cNvPr>
              <p:cNvSpPr txBox="1"/>
              <p:nvPr/>
            </p:nvSpPr>
            <p:spPr>
              <a:xfrm>
                <a:off x="8424520" y="1677591"/>
                <a:ext cx="1100366" cy="646331"/>
              </a:xfrm>
              <a:prstGeom prst="rect">
                <a:avLst/>
              </a:prstGeom>
              <a:solidFill>
                <a:srgbClr val="FF6769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Inject dye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EFABC-815E-874C-9B8A-011E152E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520" y="1677591"/>
                <a:ext cx="1100366" cy="646331"/>
              </a:xfrm>
              <a:prstGeom prst="rect">
                <a:avLst/>
              </a:prstGeom>
              <a:blipFill>
                <a:blip r:embed="rId4"/>
                <a:stretch>
                  <a:fillRect l="-3371" t="-1887" r="-3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115F-3D29-1641-A0FE-F2C2E6C86E50}"/>
                  </a:ext>
                </a:extLst>
              </p:cNvPr>
              <p:cNvSpPr txBox="1"/>
              <p:nvPr/>
            </p:nvSpPr>
            <p:spPr>
              <a:xfrm>
                <a:off x="1593313" y="2929847"/>
                <a:ext cx="1577740" cy="6463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Dye comes out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115F-3D29-1641-A0FE-F2C2E6C8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13" y="2929847"/>
                <a:ext cx="1577740" cy="646331"/>
              </a:xfrm>
              <a:prstGeom prst="rect">
                <a:avLst/>
              </a:prstGeom>
              <a:blipFill>
                <a:blip r:embed="rId5"/>
                <a:stretch>
                  <a:fillRect l="-2362" t="-3774" r="-15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24B139-174D-F24A-8E09-CF35D6695741}"/>
                  </a:ext>
                </a:extLst>
              </p:cNvPr>
              <p:cNvSpPr txBox="1"/>
              <p:nvPr/>
            </p:nvSpPr>
            <p:spPr>
              <a:xfrm>
                <a:off x="7946232" y="672422"/>
                <a:ext cx="780277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Wall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24B139-174D-F24A-8E09-CF35D669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232" y="672422"/>
                <a:ext cx="780277" cy="646331"/>
              </a:xfrm>
              <a:prstGeom prst="rect">
                <a:avLst/>
              </a:prstGeom>
              <a:blipFill>
                <a:blip r:embed="rId6"/>
                <a:stretch>
                  <a:fillRect t="-37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C8FF04-6802-E14C-840F-97CDB35599B5}"/>
              </a:ext>
            </a:extLst>
          </p:cNvPr>
          <p:cNvCxnSpPr>
            <a:cxnSpLocks/>
            <a:stCxn id="30" idx="3"/>
            <a:endCxn id="21" idx="2"/>
          </p:cNvCxnSpPr>
          <p:nvPr/>
        </p:nvCxnSpPr>
        <p:spPr>
          <a:xfrm flipV="1">
            <a:off x="3171053" y="3238725"/>
            <a:ext cx="831829" cy="1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32FF662-7DFE-2344-942C-9FA5529CD43B}"/>
              </a:ext>
            </a:extLst>
          </p:cNvPr>
          <p:cNvCxnSpPr>
            <a:cxnSpLocks/>
            <a:stCxn id="31" idx="1"/>
            <a:endCxn id="22" idx="3"/>
          </p:cNvCxnSpPr>
          <p:nvPr/>
        </p:nvCxnSpPr>
        <p:spPr>
          <a:xfrm flipH="1">
            <a:off x="6560344" y="995588"/>
            <a:ext cx="13858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B5DDC1-8809-D444-95E1-9EC4EC947430}"/>
              </a:ext>
            </a:extLst>
          </p:cNvPr>
          <p:cNvCxnSpPr>
            <a:cxnSpLocks/>
            <a:endCxn id="16" idx="1"/>
          </p:cNvCxnSpPr>
          <p:nvPr/>
        </p:nvCxnSpPr>
        <p:spPr>
          <a:xfrm flipH="1">
            <a:off x="7946232" y="1970492"/>
            <a:ext cx="471714" cy="10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A083CA-1B84-0344-8356-28C4E7F162D9}"/>
                  </a:ext>
                </a:extLst>
              </p:cNvPr>
              <p:cNvSpPr txBox="1"/>
              <p:nvPr/>
            </p:nvSpPr>
            <p:spPr>
              <a:xfrm>
                <a:off x="6475779" y="2559398"/>
                <a:ext cx="780277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Wall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A083CA-1B84-0344-8356-28C4E7F16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79" y="2559398"/>
                <a:ext cx="780277" cy="646331"/>
              </a:xfrm>
              <a:prstGeom prst="rect">
                <a:avLst/>
              </a:prstGeom>
              <a:blipFill>
                <a:blip r:embed="rId7"/>
                <a:stretch>
                  <a:fillRect t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56602D6-AF32-9740-AF3C-46421E204D83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5089891" y="2882564"/>
            <a:ext cx="13858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A848F0-372A-C54C-9611-6723C40C8B54}"/>
              </a:ext>
            </a:extLst>
          </p:cNvPr>
          <p:cNvGrpSpPr/>
          <p:nvPr/>
        </p:nvGrpSpPr>
        <p:grpSpPr>
          <a:xfrm>
            <a:off x="1151636" y="1294405"/>
            <a:ext cx="4072379" cy="369332"/>
            <a:chOff x="9172576" y="2071688"/>
            <a:chExt cx="4072379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3DF98B-EC3C-2846-B4E9-7B0BEB31330B}"/>
                </a:ext>
              </a:extLst>
            </p:cNvPr>
            <p:cNvSpPr txBox="1"/>
            <p:nvPr/>
          </p:nvSpPr>
          <p:spPr>
            <a:xfrm>
              <a:off x="9172576" y="2071688"/>
              <a:ext cx="2343783" cy="369332"/>
            </a:xfrm>
            <a:prstGeom prst="rect">
              <a:avLst/>
            </a:prstGeom>
            <a:solidFill>
              <a:srgbClr val="CDDAE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domain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39677E-79C3-6A46-AA09-2433236CD8E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1516359" y="2256354"/>
              <a:ext cx="17285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C3975BF-24BD-764C-A7FE-D5FC42AC9C70}"/>
                  </a:ext>
                </a:extLst>
              </p:cNvPr>
              <p:cNvSpPr txBox="1"/>
              <p:nvPr/>
            </p:nvSpPr>
            <p:spPr>
              <a:xfrm>
                <a:off x="1187320" y="1665361"/>
                <a:ext cx="2314673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Given velocity vector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C3975BF-24BD-764C-A7FE-D5FC42AC9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320" y="1665361"/>
                <a:ext cx="2314673" cy="668260"/>
              </a:xfrm>
              <a:prstGeom prst="rect">
                <a:avLst/>
              </a:prstGeom>
              <a:blipFill>
                <a:blip r:embed="rId8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C92B3-D5CE-9F48-A9DB-D95A1604F664}"/>
                  </a:ext>
                </a:extLst>
              </p:cNvPr>
              <p:cNvSpPr txBox="1"/>
              <p:nvPr/>
            </p:nvSpPr>
            <p:spPr>
              <a:xfrm>
                <a:off x="9153773" y="5796162"/>
                <a:ext cx="241784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: Diffusion coefficient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C92B3-D5CE-9F48-A9DB-D95A1604F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773" y="5796162"/>
                <a:ext cx="2417841" cy="369332"/>
              </a:xfrm>
              <a:prstGeom prst="rect">
                <a:avLst/>
              </a:prstGeom>
              <a:blipFill>
                <a:blip r:embed="rId9"/>
                <a:stretch>
                  <a:fillRect t="-6667" r="-1563" b="-2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EF738692-7941-D445-95C7-3D9FF5BEFFDB}"/>
              </a:ext>
            </a:extLst>
          </p:cNvPr>
          <p:cNvSpPr/>
          <p:nvPr/>
        </p:nvSpPr>
        <p:spPr>
          <a:xfrm rot="20921108">
            <a:off x="5168662" y="1814175"/>
            <a:ext cx="1468915" cy="247729"/>
          </a:xfrm>
          <a:custGeom>
            <a:avLst/>
            <a:gdLst>
              <a:gd name="connsiteX0" fmla="*/ 421 w 1800605"/>
              <a:gd name="connsiteY0" fmla="*/ 374787 h 378872"/>
              <a:gd name="connsiteX1" fmla="*/ 1507945 w 1800605"/>
              <a:gd name="connsiteY1" fmla="*/ 4085 h 378872"/>
              <a:gd name="connsiteX2" fmla="*/ 1668583 w 1800605"/>
              <a:gd name="connsiteY2" fmla="*/ 189436 h 378872"/>
              <a:gd name="connsiteX3" fmla="*/ 421 w 1800605"/>
              <a:gd name="connsiteY3" fmla="*/ 374787 h 37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605" h="378872">
                <a:moveTo>
                  <a:pt x="421" y="374787"/>
                </a:moveTo>
                <a:cubicBezTo>
                  <a:pt x="-26352" y="343895"/>
                  <a:pt x="1229918" y="34977"/>
                  <a:pt x="1507945" y="4085"/>
                </a:cubicBezTo>
                <a:cubicBezTo>
                  <a:pt x="1785972" y="-26807"/>
                  <a:pt x="1917778" y="125593"/>
                  <a:pt x="1668583" y="189436"/>
                </a:cubicBezTo>
                <a:cubicBezTo>
                  <a:pt x="1419389" y="253279"/>
                  <a:pt x="27194" y="405679"/>
                  <a:pt x="421" y="374787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0B84532-6C3F-4B4D-9B11-8C1684F00D2D}"/>
              </a:ext>
            </a:extLst>
          </p:cNvPr>
          <p:cNvGrpSpPr/>
          <p:nvPr/>
        </p:nvGrpSpPr>
        <p:grpSpPr>
          <a:xfrm>
            <a:off x="4417212" y="1419420"/>
            <a:ext cx="3986213" cy="2403885"/>
            <a:chOff x="4417212" y="1419420"/>
            <a:chExt cx="3986213" cy="2403885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F2AAB70-F50B-E649-8196-BE38EC36B6AE}"/>
                </a:ext>
              </a:extLst>
            </p:cNvPr>
            <p:cNvSpPr/>
            <p:nvPr/>
          </p:nvSpPr>
          <p:spPr>
            <a:xfrm>
              <a:off x="4417212" y="1419420"/>
              <a:ext cx="3986213" cy="2403885"/>
            </a:xfrm>
            <a:custGeom>
              <a:avLst/>
              <a:gdLst>
                <a:gd name="connsiteX0" fmla="*/ 3706636 w 3738252"/>
                <a:gd name="connsiteY0" fmla="*/ 746536 h 2295905"/>
                <a:gd name="connsiteX1" fmla="*/ 2920824 w 3738252"/>
                <a:gd name="connsiteY1" fmla="*/ 117886 h 2295905"/>
                <a:gd name="connsiteX2" fmla="*/ 1392061 w 3738252"/>
                <a:gd name="connsiteY2" fmla="*/ 160749 h 2295905"/>
                <a:gd name="connsiteX3" fmla="*/ 63324 w 3738252"/>
                <a:gd name="connsiteY3" fmla="*/ 1732374 h 2295905"/>
                <a:gd name="connsiteX4" fmla="*/ 363361 w 3738252"/>
                <a:gd name="connsiteY4" fmla="*/ 2289586 h 2295905"/>
                <a:gd name="connsiteX5" fmla="*/ 1677811 w 3738252"/>
                <a:gd name="connsiteY5" fmla="*/ 1432336 h 2295905"/>
                <a:gd name="connsiteX6" fmla="*/ 3392311 w 3738252"/>
                <a:gd name="connsiteY6" fmla="*/ 1275174 h 2295905"/>
                <a:gd name="connsiteX7" fmla="*/ 3706636 w 3738252"/>
                <a:gd name="connsiteY7" fmla="*/ 746536 h 229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8252" h="2295905">
                  <a:moveTo>
                    <a:pt x="3706636" y="746536"/>
                  </a:moveTo>
                  <a:cubicBezTo>
                    <a:pt x="3628055" y="553655"/>
                    <a:pt x="3306586" y="215517"/>
                    <a:pt x="2920824" y="117886"/>
                  </a:cubicBezTo>
                  <a:cubicBezTo>
                    <a:pt x="2535062" y="20255"/>
                    <a:pt x="1868311" y="-108332"/>
                    <a:pt x="1392061" y="160749"/>
                  </a:cubicBezTo>
                  <a:cubicBezTo>
                    <a:pt x="915811" y="429830"/>
                    <a:pt x="234774" y="1377568"/>
                    <a:pt x="63324" y="1732374"/>
                  </a:cubicBezTo>
                  <a:cubicBezTo>
                    <a:pt x="-108126" y="2087180"/>
                    <a:pt x="94280" y="2339592"/>
                    <a:pt x="363361" y="2289586"/>
                  </a:cubicBezTo>
                  <a:cubicBezTo>
                    <a:pt x="632442" y="2239580"/>
                    <a:pt x="1172986" y="1601405"/>
                    <a:pt x="1677811" y="1432336"/>
                  </a:cubicBezTo>
                  <a:cubicBezTo>
                    <a:pt x="2182636" y="1263267"/>
                    <a:pt x="3054174" y="1394236"/>
                    <a:pt x="3392311" y="1275174"/>
                  </a:cubicBezTo>
                  <a:cubicBezTo>
                    <a:pt x="3730448" y="1156112"/>
                    <a:pt x="3785217" y="939417"/>
                    <a:pt x="3706636" y="746536"/>
                  </a:cubicBez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A22CCEC7-88DA-7041-8476-D625BF336A0D}"/>
                </a:ext>
              </a:extLst>
            </p:cNvPr>
            <p:cNvSpPr/>
            <p:nvPr/>
          </p:nvSpPr>
          <p:spPr>
            <a:xfrm rot="20921108">
              <a:off x="5625855" y="2270168"/>
              <a:ext cx="1468915" cy="247729"/>
            </a:xfrm>
            <a:custGeom>
              <a:avLst/>
              <a:gdLst>
                <a:gd name="connsiteX0" fmla="*/ 421 w 1800605"/>
                <a:gd name="connsiteY0" fmla="*/ 374787 h 378872"/>
                <a:gd name="connsiteX1" fmla="*/ 1507945 w 1800605"/>
                <a:gd name="connsiteY1" fmla="*/ 4085 h 378872"/>
                <a:gd name="connsiteX2" fmla="*/ 1668583 w 1800605"/>
                <a:gd name="connsiteY2" fmla="*/ 189436 h 378872"/>
                <a:gd name="connsiteX3" fmla="*/ 421 w 1800605"/>
                <a:gd name="connsiteY3" fmla="*/ 374787 h 37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605" h="378872">
                  <a:moveTo>
                    <a:pt x="421" y="374787"/>
                  </a:moveTo>
                  <a:cubicBezTo>
                    <a:pt x="-26352" y="343895"/>
                    <a:pt x="1229918" y="34977"/>
                    <a:pt x="1507945" y="4085"/>
                  </a:cubicBezTo>
                  <a:cubicBezTo>
                    <a:pt x="1785972" y="-26807"/>
                    <a:pt x="1917778" y="125593"/>
                    <a:pt x="1668583" y="189436"/>
                  </a:cubicBezTo>
                  <a:cubicBezTo>
                    <a:pt x="1419389" y="253279"/>
                    <a:pt x="27194" y="405679"/>
                    <a:pt x="421" y="374787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114299" y="807688"/>
            <a:ext cx="12192000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Divide the domain into triangles; the set of triangles is called a mesh/grid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07A1DB-DAA1-4749-A1BE-4895E21ED05B}"/>
              </a:ext>
            </a:extLst>
          </p:cNvPr>
          <p:cNvGrpSpPr/>
          <p:nvPr/>
        </p:nvGrpSpPr>
        <p:grpSpPr>
          <a:xfrm>
            <a:off x="3120571" y="1305218"/>
            <a:ext cx="5950858" cy="3048000"/>
            <a:chOff x="2510971" y="1045029"/>
            <a:chExt cx="5950858" cy="304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03A43AE-1682-A14C-9ACC-0CA62C2A77BA}"/>
                </a:ext>
              </a:extLst>
            </p:cNvPr>
            <p:cNvGrpSpPr/>
            <p:nvPr/>
          </p:nvGrpSpPr>
          <p:grpSpPr>
            <a:xfrm>
              <a:off x="3797292" y="1184581"/>
              <a:ext cx="3998846" cy="2386805"/>
              <a:chOff x="3797292" y="1184581"/>
              <a:chExt cx="3998846" cy="2386805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03E92D7D-C431-6945-B1B5-93275BB0111D}"/>
                  </a:ext>
                </a:extLst>
              </p:cNvPr>
              <p:cNvGrpSpPr/>
              <p:nvPr/>
            </p:nvGrpSpPr>
            <p:grpSpPr>
              <a:xfrm>
                <a:off x="3797292" y="1184581"/>
                <a:ext cx="3998846" cy="2386805"/>
                <a:chOff x="3821043" y="1865408"/>
                <a:chExt cx="3998846" cy="238680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916146CA-11CD-E541-B87E-9724E3741235}"/>
                    </a:ext>
                  </a:extLst>
                </p:cNvPr>
                <p:cNvGrpSpPr/>
                <p:nvPr/>
              </p:nvGrpSpPr>
              <p:grpSpPr>
                <a:xfrm>
                  <a:off x="3821043" y="1865408"/>
                  <a:ext cx="3998846" cy="2378607"/>
                  <a:chOff x="3821043" y="1865408"/>
                  <a:chExt cx="3998846" cy="2378607"/>
                </a:xfrm>
              </p:grpSpPr>
              <p:sp>
                <p:nvSpPr>
                  <p:cNvPr id="10" name="Freeform 9">
                    <a:extLst>
                      <a:ext uri="{FF2B5EF4-FFF2-40B4-BE49-F238E27FC236}">
                        <a16:creationId xmlns:a16="http://schemas.microsoft.com/office/drawing/2014/main" id="{E4E4B567-B509-6F4D-AE1C-2E4A2A9F5851}"/>
                      </a:ext>
                    </a:extLst>
                  </p:cNvPr>
                  <p:cNvSpPr/>
                  <p:nvPr/>
                </p:nvSpPr>
                <p:spPr>
                  <a:xfrm>
                    <a:off x="7400925" y="2357438"/>
                    <a:ext cx="418964" cy="842962"/>
                  </a:xfrm>
                  <a:custGeom>
                    <a:avLst/>
                    <a:gdLst>
                      <a:gd name="connsiteX0" fmla="*/ 0 w 418964"/>
                      <a:gd name="connsiteY0" fmla="*/ 842962 h 842962"/>
                      <a:gd name="connsiteX1" fmla="*/ 414338 w 418964"/>
                      <a:gd name="connsiteY1" fmla="*/ 514350 h 842962"/>
                      <a:gd name="connsiteX2" fmla="*/ 185738 w 418964"/>
                      <a:gd name="connsiteY2" fmla="*/ 0 h 842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8964" h="842962">
                        <a:moveTo>
                          <a:pt x="0" y="842962"/>
                        </a:moveTo>
                        <a:cubicBezTo>
                          <a:pt x="191691" y="748903"/>
                          <a:pt x="383382" y="654844"/>
                          <a:pt x="414338" y="514350"/>
                        </a:cubicBezTo>
                        <a:cubicBezTo>
                          <a:pt x="445294" y="373856"/>
                          <a:pt x="315516" y="186928"/>
                          <a:pt x="185738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Freeform 10">
                    <a:extLst>
                      <a:ext uri="{FF2B5EF4-FFF2-40B4-BE49-F238E27FC236}">
                        <a16:creationId xmlns:a16="http://schemas.microsoft.com/office/drawing/2014/main" id="{71785550-FF00-1142-8374-0A0F95273DE5}"/>
                      </a:ext>
                    </a:extLst>
                  </p:cNvPr>
                  <p:cNvSpPr/>
                  <p:nvPr/>
                </p:nvSpPr>
                <p:spPr>
                  <a:xfrm>
                    <a:off x="3821043" y="3514724"/>
                    <a:ext cx="708095" cy="729291"/>
                  </a:xfrm>
                  <a:custGeom>
                    <a:avLst/>
                    <a:gdLst>
                      <a:gd name="connsiteX0" fmla="*/ 708095 w 708095"/>
                      <a:gd name="connsiteY0" fmla="*/ 571500 h 729291"/>
                      <a:gd name="connsiteX1" fmla="*/ 379482 w 708095"/>
                      <a:gd name="connsiteY1" fmla="*/ 728663 h 729291"/>
                      <a:gd name="connsiteX2" fmla="*/ 50870 w 708095"/>
                      <a:gd name="connsiteY2" fmla="*/ 614363 h 729291"/>
                      <a:gd name="connsiteX3" fmla="*/ 8007 w 708095"/>
                      <a:gd name="connsiteY3" fmla="*/ 328613 h 729291"/>
                      <a:gd name="connsiteX4" fmla="*/ 122307 w 708095"/>
                      <a:gd name="connsiteY4" fmla="*/ 0 h 729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08095" h="729291">
                        <a:moveTo>
                          <a:pt x="708095" y="571500"/>
                        </a:moveTo>
                        <a:cubicBezTo>
                          <a:pt x="598557" y="646509"/>
                          <a:pt x="489020" y="721519"/>
                          <a:pt x="379482" y="728663"/>
                        </a:cubicBezTo>
                        <a:cubicBezTo>
                          <a:pt x="269944" y="735807"/>
                          <a:pt x="112782" y="681038"/>
                          <a:pt x="50870" y="614363"/>
                        </a:cubicBezTo>
                        <a:cubicBezTo>
                          <a:pt x="-11043" y="547688"/>
                          <a:pt x="-3899" y="431007"/>
                          <a:pt x="8007" y="328613"/>
                        </a:cubicBezTo>
                        <a:cubicBezTo>
                          <a:pt x="19913" y="226219"/>
                          <a:pt x="115163" y="128587"/>
                          <a:pt x="122307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Freeform 11">
                    <a:extLst>
                      <a:ext uri="{FF2B5EF4-FFF2-40B4-BE49-F238E27FC236}">
                        <a16:creationId xmlns:a16="http://schemas.microsoft.com/office/drawing/2014/main" id="{6B13F443-0C1B-124D-9966-EC29B8290CC1}"/>
                      </a:ext>
                    </a:extLst>
                  </p:cNvPr>
                  <p:cNvSpPr/>
                  <p:nvPr/>
                </p:nvSpPr>
                <p:spPr>
                  <a:xfrm>
                    <a:off x="3943350" y="1865408"/>
                    <a:ext cx="3657600" cy="1706467"/>
                  </a:xfrm>
                  <a:custGeom>
                    <a:avLst/>
                    <a:gdLst>
                      <a:gd name="connsiteX0" fmla="*/ 0 w 3657600"/>
                      <a:gd name="connsiteY0" fmla="*/ 1706467 h 1706467"/>
                      <a:gd name="connsiteX1" fmla="*/ 828675 w 3657600"/>
                      <a:gd name="connsiteY1" fmla="*/ 606330 h 1706467"/>
                      <a:gd name="connsiteX2" fmla="*/ 1557338 w 3657600"/>
                      <a:gd name="connsiteY2" fmla="*/ 63405 h 1706467"/>
                      <a:gd name="connsiteX3" fmla="*/ 2486025 w 3657600"/>
                      <a:gd name="connsiteY3" fmla="*/ 20542 h 1706467"/>
                      <a:gd name="connsiteX4" fmla="*/ 3157538 w 3657600"/>
                      <a:gd name="connsiteY4" fmla="*/ 149130 h 1706467"/>
                      <a:gd name="connsiteX5" fmla="*/ 3657600 w 3657600"/>
                      <a:gd name="connsiteY5" fmla="*/ 520605 h 1706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657600" h="1706467">
                        <a:moveTo>
                          <a:pt x="0" y="1706467"/>
                        </a:moveTo>
                        <a:cubicBezTo>
                          <a:pt x="284559" y="1293320"/>
                          <a:pt x="569119" y="880173"/>
                          <a:pt x="828675" y="606330"/>
                        </a:cubicBezTo>
                        <a:cubicBezTo>
                          <a:pt x="1088231" y="332487"/>
                          <a:pt x="1281113" y="161036"/>
                          <a:pt x="1557338" y="63405"/>
                        </a:cubicBezTo>
                        <a:cubicBezTo>
                          <a:pt x="1833563" y="-34226"/>
                          <a:pt x="2219325" y="6255"/>
                          <a:pt x="2486025" y="20542"/>
                        </a:cubicBezTo>
                        <a:cubicBezTo>
                          <a:pt x="2752725" y="34829"/>
                          <a:pt x="2962276" y="65786"/>
                          <a:pt x="3157538" y="149130"/>
                        </a:cubicBezTo>
                        <a:cubicBezTo>
                          <a:pt x="3352800" y="232474"/>
                          <a:pt x="3505200" y="376539"/>
                          <a:pt x="3657600" y="52060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Freeform 12">
                    <a:extLst>
                      <a:ext uri="{FF2B5EF4-FFF2-40B4-BE49-F238E27FC236}">
                        <a16:creationId xmlns:a16="http://schemas.microsoft.com/office/drawing/2014/main" id="{26F122F4-69DA-C345-9469-F00D7F5A22A0}"/>
                      </a:ext>
                    </a:extLst>
                  </p:cNvPr>
                  <p:cNvSpPr/>
                  <p:nvPr/>
                </p:nvSpPr>
                <p:spPr>
                  <a:xfrm>
                    <a:off x="4500563" y="3214688"/>
                    <a:ext cx="2928937" cy="885825"/>
                  </a:xfrm>
                  <a:custGeom>
                    <a:avLst/>
                    <a:gdLst>
                      <a:gd name="connsiteX0" fmla="*/ 0 w 2928937"/>
                      <a:gd name="connsiteY0" fmla="*/ 885825 h 885825"/>
                      <a:gd name="connsiteX1" fmla="*/ 728662 w 2928937"/>
                      <a:gd name="connsiteY1" fmla="*/ 357187 h 885825"/>
                      <a:gd name="connsiteX2" fmla="*/ 1143000 w 2928937"/>
                      <a:gd name="connsiteY2" fmla="*/ 142875 h 885825"/>
                      <a:gd name="connsiteX3" fmla="*/ 1857375 w 2928937"/>
                      <a:gd name="connsiteY3" fmla="*/ 42862 h 885825"/>
                      <a:gd name="connsiteX4" fmla="*/ 2586037 w 2928937"/>
                      <a:gd name="connsiteY4" fmla="*/ 42862 h 885825"/>
                      <a:gd name="connsiteX5" fmla="*/ 2928937 w 2928937"/>
                      <a:gd name="connsiteY5" fmla="*/ 0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28937" h="885825">
                        <a:moveTo>
                          <a:pt x="0" y="885825"/>
                        </a:moveTo>
                        <a:cubicBezTo>
                          <a:pt x="269081" y="683418"/>
                          <a:pt x="538162" y="481012"/>
                          <a:pt x="728662" y="357187"/>
                        </a:cubicBezTo>
                        <a:cubicBezTo>
                          <a:pt x="919162" y="233362"/>
                          <a:pt x="954881" y="195262"/>
                          <a:pt x="1143000" y="142875"/>
                        </a:cubicBezTo>
                        <a:cubicBezTo>
                          <a:pt x="1331119" y="90488"/>
                          <a:pt x="1616869" y="59531"/>
                          <a:pt x="1857375" y="42862"/>
                        </a:cubicBezTo>
                        <a:cubicBezTo>
                          <a:pt x="2097881" y="26193"/>
                          <a:pt x="2407443" y="50006"/>
                          <a:pt x="2586037" y="42862"/>
                        </a:cubicBezTo>
                        <a:cubicBezTo>
                          <a:pt x="2764631" y="35718"/>
                          <a:pt x="2846784" y="17859"/>
                          <a:pt x="2928937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4BB7CA53-D29D-C74A-812E-208E0744D0B9}"/>
                    </a:ext>
                  </a:extLst>
                </p:cNvPr>
                <p:cNvGrpSpPr/>
                <p:nvPr/>
              </p:nvGrpSpPr>
              <p:grpSpPr>
                <a:xfrm>
                  <a:off x="3829050" y="1885950"/>
                  <a:ext cx="3986213" cy="2357437"/>
                  <a:chOff x="3829050" y="1885950"/>
                  <a:chExt cx="3986213" cy="2357437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29921334-D6AC-BA4B-BFE2-957B3DEE4861}"/>
                      </a:ext>
                    </a:extLst>
                  </p:cNvPr>
                  <p:cNvCxnSpPr>
                    <a:cxnSpLocks/>
                    <a:stCxn id="13" idx="1"/>
                    <a:endCxn id="13" idx="0"/>
                  </p:cNvCxnSpPr>
                  <p:nvPr/>
                </p:nvCxnSpPr>
                <p:spPr>
                  <a:xfrm flipH="1">
                    <a:off x="4500563" y="3571875"/>
                    <a:ext cx="728662" cy="52863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E233C081-CC54-024C-BB30-D6E03EBEF9CF}"/>
                      </a:ext>
                    </a:extLst>
                  </p:cNvPr>
                  <p:cNvCxnSpPr>
                    <a:cxnSpLocks/>
                    <a:stCxn id="13" idx="2"/>
                    <a:endCxn id="13" idx="1"/>
                  </p:cNvCxnSpPr>
                  <p:nvPr/>
                </p:nvCxnSpPr>
                <p:spPr>
                  <a:xfrm flipH="1">
                    <a:off x="5229225" y="3357563"/>
                    <a:ext cx="414338" cy="2143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38163005-A395-5545-9467-A6B6892AD5D3}"/>
                      </a:ext>
                    </a:extLst>
                  </p:cNvPr>
                  <p:cNvCxnSpPr>
                    <a:cxnSpLocks/>
                    <a:stCxn id="13" idx="3"/>
                    <a:endCxn id="13" idx="2"/>
                  </p:cNvCxnSpPr>
                  <p:nvPr/>
                </p:nvCxnSpPr>
                <p:spPr>
                  <a:xfrm flipH="1">
                    <a:off x="5643563" y="3257550"/>
                    <a:ext cx="714375" cy="10001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227BBBDC-37D6-344C-8090-BEA317D89BA1}"/>
                      </a:ext>
                    </a:extLst>
                  </p:cNvPr>
                  <p:cNvCxnSpPr>
                    <a:cxnSpLocks/>
                    <a:stCxn id="13" idx="4"/>
                    <a:endCxn id="13" idx="3"/>
                  </p:cNvCxnSpPr>
                  <p:nvPr/>
                </p:nvCxnSpPr>
                <p:spPr>
                  <a:xfrm flipH="1">
                    <a:off x="6357938" y="3257550"/>
                    <a:ext cx="728662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6C7330-A75B-044E-A291-442651131326}"/>
                      </a:ext>
                    </a:extLst>
                  </p:cNvPr>
                  <p:cNvCxnSpPr>
                    <a:cxnSpLocks/>
                    <a:stCxn id="13" idx="5"/>
                    <a:endCxn id="13" idx="4"/>
                  </p:cNvCxnSpPr>
                  <p:nvPr/>
                </p:nvCxnSpPr>
                <p:spPr>
                  <a:xfrm flipH="1">
                    <a:off x="7086600" y="3214688"/>
                    <a:ext cx="342900" cy="428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C7C521AD-B1C9-AF49-B3E8-D422B863601B}"/>
                      </a:ext>
                    </a:extLst>
                  </p:cNvPr>
                  <p:cNvCxnSpPr>
                    <a:cxnSpLocks/>
                    <a:stCxn id="13" idx="0"/>
                    <a:endCxn id="11" idx="1"/>
                  </p:cNvCxnSpPr>
                  <p:nvPr/>
                </p:nvCxnSpPr>
                <p:spPr>
                  <a:xfrm flipH="1">
                    <a:off x="4200525" y="4100513"/>
                    <a:ext cx="300038" cy="1428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2C13995-5037-3243-AA38-643CEB19E500}"/>
                      </a:ext>
                    </a:extLst>
                  </p:cNvPr>
                  <p:cNvCxnSpPr>
                    <a:cxnSpLocks/>
                    <a:stCxn id="11" idx="1"/>
                    <a:endCxn id="11" idx="2"/>
                  </p:cNvCxnSpPr>
                  <p:nvPr/>
                </p:nvCxnSpPr>
                <p:spPr>
                  <a:xfrm flipH="1" flipV="1">
                    <a:off x="3871913" y="4129087"/>
                    <a:ext cx="328612" cy="1143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04FE42FB-A5B5-6247-B709-36BA5AE4656D}"/>
                      </a:ext>
                    </a:extLst>
                  </p:cNvPr>
                  <p:cNvCxnSpPr>
                    <a:cxnSpLocks/>
                    <a:stCxn id="11" idx="3"/>
                    <a:endCxn id="11" idx="2"/>
                  </p:cNvCxnSpPr>
                  <p:nvPr/>
                </p:nvCxnSpPr>
                <p:spPr>
                  <a:xfrm>
                    <a:off x="3829050" y="3843337"/>
                    <a:ext cx="42863" cy="28575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EEB99B2F-13FA-CC45-B414-0029095E8DB4}"/>
                      </a:ext>
                    </a:extLst>
                  </p:cNvPr>
                  <p:cNvCxnSpPr>
                    <a:cxnSpLocks/>
                    <a:stCxn id="12" idx="0"/>
                    <a:endCxn id="11" idx="3"/>
                  </p:cNvCxnSpPr>
                  <p:nvPr/>
                </p:nvCxnSpPr>
                <p:spPr>
                  <a:xfrm flipH="1">
                    <a:off x="3829050" y="3571875"/>
                    <a:ext cx="114300" cy="2714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015D68B1-0718-6140-BB6F-97435DCF68A7}"/>
                      </a:ext>
                    </a:extLst>
                  </p:cNvPr>
                  <p:cNvCxnSpPr>
                    <a:cxnSpLocks/>
                    <a:stCxn id="12" idx="1"/>
                    <a:endCxn id="12" idx="0"/>
                  </p:cNvCxnSpPr>
                  <p:nvPr/>
                </p:nvCxnSpPr>
                <p:spPr>
                  <a:xfrm flipH="1">
                    <a:off x="3943350" y="2471738"/>
                    <a:ext cx="828675" cy="110013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3500EC3F-6088-154F-BE80-79CAA206D5C2}"/>
                      </a:ext>
                    </a:extLst>
                  </p:cNvPr>
                  <p:cNvCxnSpPr>
                    <a:cxnSpLocks/>
                    <a:stCxn id="12" idx="2"/>
                    <a:endCxn id="12" idx="1"/>
                  </p:cNvCxnSpPr>
                  <p:nvPr/>
                </p:nvCxnSpPr>
                <p:spPr>
                  <a:xfrm flipH="1">
                    <a:off x="4772025" y="1928813"/>
                    <a:ext cx="728663" cy="5429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14E2ED69-31BB-7049-9219-1927D483B325}"/>
                      </a:ext>
                    </a:extLst>
                  </p:cNvPr>
                  <p:cNvCxnSpPr>
                    <a:cxnSpLocks/>
                    <a:stCxn id="12" idx="3"/>
                    <a:endCxn id="12" idx="2"/>
                  </p:cNvCxnSpPr>
                  <p:nvPr/>
                </p:nvCxnSpPr>
                <p:spPr>
                  <a:xfrm flipH="1">
                    <a:off x="5500688" y="1885950"/>
                    <a:ext cx="928687" cy="4286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94560E4C-BD6B-B241-8D1D-16A5E7823613}"/>
                      </a:ext>
                    </a:extLst>
                  </p:cNvPr>
                  <p:cNvCxnSpPr>
                    <a:cxnSpLocks/>
                    <a:stCxn id="12" idx="4"/>
                    <a:endCxn id="12" idx="3"/>
                  </p:cNvCxnSpPr>
                  <p:nvPr/>
                </p:nvCxnSpPr>
                <p:spPr>
                  <a:xfrm flipH="1" flipV="1">
                    <a:off x="6429375" y="1885950"/>
                    <a:ext cx="671513" cy="1285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1F60DABA-50B0-F742-9B9D-62B96399F25F}"/>
                      </a:ext>
                    </a:extLst>
                  </p:cNvPr>
                  <p:cNvCxnSpPr>
                    <a:cxnSpLocks/>
                    <a:stCxn id="12" idx="5"/>
                    <a:endCxn id="12" idx="4"/>
                  </p:cNvCxnSpPr>
                  <p:nvPr/>
                </p:nvCxnSpPr>
                <p:spPr>
                  <a:xfrm flipH="1" flipV="1">
                    <a:off x="7100888" y="2014538"/>
                    <a:ext cx="500062" cy="3714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F8FB55F1-DDA1-924B-96D2-ECADC2998D1F}"/>
                      </a:ext>
                    </a:extLst>
                  </p:cNvPr>
                  <p:cNvCxnSpPr>
                    <a:cxnSpLocks/>
                    <a:stCxn id="10" idx="1"/>
                    <a:endCxn id="10" idx="2"/>
                  </p:cNvCxnSpPr>
                  <p:nvPr/>
                </p:nvCxnSpPr>
                <p:spPr>
                  <a:xfrm flipH="1" flipV="1">
                    <a:off x="7586663" y="2357438"/>
                    <a:ext cx="228600" cy="51435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8F5A1AB3-C2FA-C742-9E16-0BF69C5C0CBF}"/>
                      </a:ext>
                    </a:extLst>
                  </p:cNvPr>
                  <p:cNvCxnSpPr>
                    <a:cxnSpLocks/>
                    <a:stCxn id="10" idx="1"/>
                    <a:endCxn id="13" idx="5"/>
                  </p:cNvCxnSpPr>
                  <p:nvPr/>
                </p:nvCxnSpPr>
                <p:spPr>
                  <a:xfrm flipH="1">
                    <a:off x="7429500" y="2871788"/>
                    <a:ext cx="385763" cy="3429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5CC1D14A-161B-1B4D-AF9B-41991EDED5A9}"/>
                    </a:ext>
                  </a:extLst>
                </p:cNvPr>
                <p:cNvGrpSpPr/>
                <p:nvPr/>
              </p:nvGrpSpPr>
              <p:grpSpPr>
                <a:xfrm>
                  <a:off x="3829050" y="1885950"/>
                  <a:ext cx="3986213" cy="2366263"/>
                  <a:chOff x="3829050" y="1885950"/>
                  <a:chExt cx="3986213" cy="2366263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29874BE8-7DF7-8549-99D8-EF2F023824FB}"/>
                      </a:ext>
                    </a:extLst>
                  </p:cNvPr>
                  <p:cNvCxnSpPr>
                    <a:cxnSpLocks/>
                    <a:stCxn id="12" idx="0"/>
                  </p:cNvCxnSpPr>
                  <p:nvPr/>
                </p:nvCxnSpPr>
                <p:spPr>
                  <a:xfrm>
                    <a:off x="3943350" y="3571875"/>
                    <a:ext cx="231740" cy="30749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5E75C957-2478-FA4E-BAD9-7CF2948886CE}"/>
                      </a:ext>
                    </a:extLst>
                  </p:cNvPr>
                  <p:cNvCxnSpPr>
                    <a:cxnSpLocks/>
                    <a:stCxn id="11" idx="3"/>
                  </p:cNvCxnSpPr>
                  <p:nvPr/>
                </p:nvCxnSpPr>
                <p:spPr>
                  <a:xfrm>
                    <a:off x="3829050" y="3843337"/>
                    <a:ext cx="346040" cy="5715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7836454F-DDC3-0149-B13E-797B41C96529}"/>
                      </a:ext>
                    </a:extLst>
                  </p:cNvPr>
                  <p:cNvCxnSpPr>
                    <a:cxnSpLocks/>
                    <a:stCxn id="11" idx="2"/>
                  </p:cNvCxnSpPr>
                  <p:nvPr/>
                </p:nvCxnSpPr>
                <p:spPr>
                  <a:xfrm flipV="1">
                    <a:off x="3871913" y="3886199"/>
                    <a:ext cx="300038" cy="242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21B994F8-D994-B048-8BA6-B013CC9630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158892" y="3887355"/>
                    <a:ext cx="44562" cy="36485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4569CB5F-61E8-3A47-83B8-CB32881FCFBB}"/>
                      </a:ext>
                    </a:extLst>
                  </p:cNvPr>
                  <p:cNvCxnSpPr>
                    <a:cxnSpLocks/>
                    <a:stCxn id="11" idx="0"/>
                  </p:cNvCxnSpPr>
                  <p:nvPr/>
                </p:nvCxnSpPr>
                <p:spPr>
                  <a:xfrm flipH="1" flipV="1">
                    <a:off x="4174242" y="3886200"/>
                    <a:ext cx="354896" cy="20002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A675439E-1272-3D47-B91E-64A01D121F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71951" y="3125705"/>
                    <a:ext cx="857249" cy="75986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DBBAF95E-7603-E44B-8005-BFC7B640D92B}"/>
                      </a:ext>
                    </a:extLst>
                  </p:cNvPr>
                  <p:cNvCxnSpPr>
                    <a:cxnSpLocks/>
                    <a:endCxn id="12" idx="0"/>
                  </p:cNvCxnSpPr>
                  <p:nvPr/>
                </p:nvCxnSpPr>
                <p:spPr>
                  <a:xfrm flipH="1">
                    <a:off x="3943350" y="3125077"/>
                    <a:ext cx="1085850" cy="44679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40881A4C-74A7-8D4B-B2A8-F6E96D0C4BB1}"/>
                      </a:ext>
                    </a:extLst>
                  </p:cNvPr>
                  <p:cNvCxnSpPr>
                    <a:cxnSpLocks/>
                    <a:endCxn id="13" idx="0"/>
                  </p:cNvCxnSpPr>
                  <p:nvPr/>
                </p:nvCxnSpPr>
                <p:spPr>
                  <a:xfrm flipH="1">
                    <a:off x="4500563" y="3124449"/>
                    <a:ext cx="528638" cy="97606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125C871F-4792-A24A-B083-82C85F835866}"/>
                      </a:ext>
                    </a:extLst>
                  </p:cNvPr>
                  <p:cNvCxnSpPr>
                    <a:cxnSpLocks/>
                    <a:endCxn id="12" idx="1"/>
                  </p:cNvCxnSpPr>
                  <p:nvPr/>
                </p:nvCxnSpPr>
                <p:spPr>
                  <a:xfrm flipH="1" flipV="1">
                    <a:off x="4772025" y="2471738"/>
                    <a:ext cx="257175" cy="65214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17671403-513E-BA43-8BF3-75B75ED1CC97}"/>
                      </a:ext>
                    </a:extLst>
                  </p:cNvPr>
                  <p:cNvCxnSpPr>
                    <a:cxnSpLocks/>
                    <a:stCxn id="13" idx="1"/>
                  </p:cNvCxnSpPr>
                  <p:nvPr/>
                </p:nvCxnSpPr>
                <p:spPr>
                  <a:xfrm flipH="1" flipV="1">
                    <a:off x="5037207" y="3135507"/>
                    <a:ext cx="192018" cy="43636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72813F3D-03AD-8A48-9285-0D48EAA918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6064" y="2802374"/>
                    <a:ext cx="656079" cy="28736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37B51324-6218-A64E-A9FD-D4A96F349A09}"/>
                      </a:ext>
                    </a:extLst>
                  </p:cNvPr>
                  <p:cNvCxnSpPr>
                    <a:cxnSpLocks/>
                    <a:endCxn id="12" idx="1"/>
                  </p:cNvCxnSpPr>
                  <p:nvPr/>
                </p:nvCxnSpPr>
                <p:spPr>
                  <a:xfrm flipH="1" flipV="1">
                    <a:off x="4772025" y="2471738"/>
                    <a:ext cx="864174" cy="31265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8F7B286E-AA6A-7141-8A2C-5FD905095C26}"/>
                      </a:ext>
                    </a:extLst>
                  </p:cNvPr>
                  <p:cNvCxnSpPr>
                    <a:cxnSpLocks/>
                    <a:endCxn id="12" idx="2"/>
                  </p:cNvCxnSpPr>
                  <p:nvPr/>
                </p:nvCxnSpPr>
                <p:spPr>
                  <a:xfrm flipH="1" flipV="1">
                    <a:off x="5500688" y="1928813"/>
                    <a:ext cx="185738" cy="85686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F3088FFA-0574-D94D-81B0-8C9AC89118AB}"/>
                      </a:ext>
                    </a:extLst>
                  </p:cNvPr>
                  <p:cNvCxnSpPr>
                    <a:cxnSpLocks/>
                    <a:endCxn id="13" idx="2"/>
                  </p:cNvCxnSpPr>
                  <p:nvPr/>
                </p:nvCxnSpPr>
                <p:spPr>
                  <a:xfrm flipH="1">
                    <a:off x="5643563" y="2934856"/>
                    <a:ext cx="42353" cy="42270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BE1C83B1-3A12-7940-BE39-4E6296C76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96491" y="2554647"/>
                    <a:ext cx="743572" cy="2275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44478D45-FE4B-884C-B08B-E32ACFFEEE26}"/>
                      </a:ext>
                    </a:extLst>
                  </p:cNvPr>
                  <p:cNvCxnSpPr>
                    <a:cxnSpLocks/>
                    <a:endCxn id="12" idx="2"/>
                  </p:cNvCxnSpPr>
                  <p:nvPr/>
                </p:nvCxnSpPr>
                <p:spPr>
                  <a:xfrm flipH="1" flipV="1">
                    <a:off x="5500688" y="1928813"/>
                    <a:ext cx="949187" cy="61901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2ED4766E-B96B-FC4A-BE86-3C6017256187}"/>
                      </a:ext>
                    </a:extLst>
                  </p:cNvPr>
                  <p:cNvCxnSpPr>
                    <a:cxnSpLocks/>
                    <a:endCxn id="13" idx="2"/>
                  </p:cNvCxnSpPr>
                  <p:nvPr/>
                </p:nvCxnSpPr>
                <p:spPr>
                  <a:xfrm flipH="1">
                    <a:off x="5643563" y="2611488"/>
                    <a:ext cx="904875" cy="7460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925EA016-9579-1D4C-BD75-9894C0A81D2D}"/>
                      </a:ext>
                    </a:extLst>
                  </p:cNvPr>
                  <p:cNvCxnSpPr>
                    <a:cxnSpLocks/>
                    <a:endCxn id="12" idx="3"/>
                  </p:cNvCxnSpPr>
                  <p:nvPr/>
                </p:nvCxnSpPr>
                <p:spPr>
                  <a:xfrm flipH="1" flipV="1">
                    <a:off x="6429375" y="1885950"/>
                    <a:ext cx="57503" cy="67412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21897F51-6B2D-2A48-A717-2842C23C0FC2}"/>
                      </a:ext>
                    </a:extLst>
                  </p:cNvPr>
                  <p:cNvCxnSpPr>
                    <a:cxnSpLocks/>
                    <a:endCxn id="13" idx="3"/>
                  </p:cNvCxnSpPr>
                  <p:nvPr/>
                </p:nvCxnSpPr>
                <p:spPr>
                  <a:xfrm flipH="1">
                    <a:off x="6357938" y="2615355"/>
                    <a:ext cx="171449" cy="64219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582D2B8E-365F-6848-A2F7-8B3CB7DF57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497638" y="2591764"/>
                    <a:ext cx="638104" cy="10544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A468A330-0430-C544-9ED0-99530AC55E6E}"/>
                      </a:ext>
                    </a:extLst>
                  </p:cNvPr>
                  <p:cNvCxnSpPr>
                    <a:cxnSpLocks/>
                    <a:stCxn id="10" idx="1"/>
                  </p:cNvCxnSpPr>
                  <p:nvPr/>
                </p:nvCxnSpPr>
                <p:spPr>
                  <a:xfrm flipH="1" flipV="1">
                    <a:off x="7135742" y="2686050"/>
                    <a:ext cx="679521" cy="18573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14188633-5708-164A-8B73-40C93E08A6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096262" y="2034864"/>
                    <a:ext cx="34854" cy="65118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D83E003-74E3-4B44-835F-46497EB69976}"/>
                      </a:ext>
                    </a:extLst>
                  </p:cNvPr>
                  <p:cNvCxnSpPr>
                    <a:cxnSpLocks/>
                    <a:endCxn id="12" idx="5"/>
                  </p:cNvCxnSpPr>
                  <p:nvPr/>
                </p:nvCxnSpPr>
                <p:spPr>
                  <a:xfrm flipV="1">
                    <a:off x="7131116" y="2386013"/>
                    <a:ext cx="469834" cy="30241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EA72EE5F-523D-4B4C-9E76-6505A7FF28B4}"/>
                      </a:ext>
                    </a:extLst>
                  </p:cNvPr>
                  <p:cNvCxnSpPr>
                    <a:cxnSpLocks/>
                    <a:endCxn id="10" idx="0"/>
                  </p:cNvCxnSpPr>
                  <p:nvPr/>
                </p:nvCxnSpPr>
                <p:spPr>
                  <a:xfrm>
                    <a:off x="7131116" y="2697213"/>
                    <a:ext cx="269809" cy="503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3F7E03DF-8E9F-C545-9B4E-E540CAC24A58}"/>
                      </a:ext>
                    </a:extLst>
                  </p:cNvPr>
                  <p:cNvCxnSpPr>
                    <a:cxnSpLocks/>
                    <a:stCxn id="13" idx="4"/>
                  </p:cNvCxnSpPr>
                  <p:nvPr/>
                </p:nvCxnSpPr>
                <p:spPr>
                  <a:xfrm flipV="1">
                    <a:off x="7086600" y="2682925"/>
                    <a:ext cx="44516" cy="5746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3A1D2BBE-FFC6-2E4A-B267-026E556C6583}"/>
                      </a:ext>
                    </a:extLst>
                  </p:cNvPr>
                  <p:cNvCxnSpPr>
                    <a:cxnSpLocks/>
                    <a:endCxn id="12" idx="4"/>
                  </p:cNvCxnSpPr>
                  <p:nvPr/>
                </p:nvCxnSpPr>
                <p:spPr>
                  <a:xfrm flipV="1">
                    <a:off x="6518949" y="2014538"/>
                    <a:ext cx="581939" cy="55394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77D9CADA-A5D8-9644-98FA-495FDD443136}"/>
                      </a:ext>
                    </a:extLst>
                  </p:cNvPr>
                  <p:cNvCxnSpPr>
                    <a:cxnSpLocks/>
                    <a:endCxn id="13" idx="4"/>
                  </p:cNvCxnSpPr>
                  <p:nvPr/>
                </p:nvCxnSpPr>
                <p:spPr>
                  <a:xfrm>
                    <a:off x="6518033" y="2610438"/>
                    <a:ext cx="568567" cy="6471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1435FBD-60EE-024A-9D8F-5B0F5EDE07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586" y="2431562"/>
                <a:ext cx="580944" cy="22960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ADF03C-1B4F-9E4B-A457-3A3882FA8A71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3117461" y="3283662"/>
              <a:ext cx="802139" cy="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D799C2-BB6F-8D4E-9DD2-2D580F6CB686}"/>
                </a:ext>
              </a:extLst>
            </p:cNvPr>
            <p:cNvSpPr txBox="1"/>
            <p:nvPr/>
          </p:nvSpPr>
          <p:spPr>
            <a:xfrm>
              <a:off x="2698757" y="3098996"/>
              <a:ext cx="4187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19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7CE5C6D-D81E-7749-8EA7-B70E9BB31B14}"/>
                </a:ext>
              </a:extLst>
            </p:cNvPr>
            <p:cNvCxnSpPr>
              <a:cxnSpLocks/>
              <a:endCxn id="67" idx="3"/>
            </p:cNvCxnSpPr>
            <p:nvPr/>
          </p:nvCxnSpPr>
          <p:spPr>
            <a:xfrm flipH="1" flipV="1">
              <a:off x="3227237" y="2783892"/>
              <a:ext cx="692363" cy="31510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10BB2B-AD44-E944-B50E-749ED734F8EC}"/>
                </a:ext>
              </a:extLst>
            </p:cNvPr>
            <p:cNvSpPr txBox="1"/>
            <p:nvPr/>
          </p:nvSpPr>
          <p:spPr>
            <a:xfrm>
              <a:off x="2808533" y="2599226"/>
              <a:ext cx="4187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554ED88-D85D-814C-B5C0-17683F15C828}"/>
                </a:ext>
              </a:extLst>
            </p:cNvPr>
            <p:cNvSpPr txBox="1"/>
            <p:nvPr/>
          </p:nvSpPr>
          <p:spPr>
            <a:xfrm>
              <a:off x="4484425" y="2122569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B8B535C-6D9E-9B4C-9189-220087765612}"/>
                </a:ext>
              </a:extLst>
            </p:cNvPr>
            <p:cNvSpPr txBox="1"/>
            <p:nvPr/>
          </p:nvSpPr>
          <p:spPr>
            <a:xfrm>
              <a:off x="4956057" y="1898067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94AD76-E7A1-AF41-89AC-823A95C634C4}"/>
                </a:ext>
              </a:extLst>
            </p:cNvPr>
            <p:cNvSpPr txBox="1"/>
            <p:nvPr/>
          </p:nvSpPr>
          <p:spPr>
            <a:xfrm>
              <a:off x="5152993" y="1484984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24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A9E063-600D-344A-BA85-237AD181642F}"/>
                </a:ext>
              </a:extLst>
            </p:cNvPr>
            <p:cNvSpPr txBox="1"/>
            <p:nvPr/>
          </p:nvSpPr>
          <p:spPr>
            <a:xfrm>
              <a:off x="5662218" y="150343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1F1966B-EFFE-C442-9D11-EC515DBB6A42}"/>
                </a:ext>
              </a:extLst>
            </p:cNvPr>
            <p:cNvSpPr txBox="1"/>
            <p:nvPr/>
          </p:nvSpPr>
          <p:spPr>
            <a:xfrm>
              <a:off x="6060214" y="1248086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1BA5382-2513-8B4B-B540-DD84A8EA87F1}"/>
                </a:ext>
              </a:extLst>
            </p:cNvPr>
            <p:cNvSpPr txBox="1"/>
            <p:nvPr/>
          </p:nvSpPr>
          <p:spPr>
            <a:xfrm>
              <a:off x="6473887" y="1276555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CDD279D-4722-594E-9370-9E67C40763A7}"/>
                </a:ext>
              </a:extLst>
            </p:cNvPr>
            <p:cNvSpPr txBox="1"/>
            <p:nvPr/>
          </p:nvSpPr>
          <p:spPr>
            <a:xfrm>
              <a:off x="6702067" y="159816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E953E42-BA26-894D-9BE3-ACF960143F16}"/>
                </a:ext>
              </a:extLst>
            </p:cNvPr>
            <p:cNvSpPr txBox="1"/>
            <p:nvPr/>
          </p:nvSpPr>
          <p:spPr>
            <a:xfrm>
              <a:off x="7053523" y="1489601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16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D670A96-3F89-C74D-8199-8258D3C608DD}"/>
                </a:ext>
              </a:extLst>
            </p:cNvPr>
            <p:cNvSpPr txBox="1"/>
            <p:nvPr/>
          </p:nvSpPr>
          <p:spPr>
            <a:xfrm>
              <a:off x="4071777" y="273838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624CE0-99E5-A646-876F-617262051222}"/>
                </a:ext>
              </a:extLst>
            </p:cNvPr>
            <p:cNvSpPr txBox="1"/>
            <p:nvPr/>
          </p:nvSpPr>
          <p:spPr>
            <a:xfrm>
              <a:off x="7342282" y="176645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6557650-3B46-1843-AB00-4ACC14DF25B0}"/>
                </a:ext>
              </a:extLst>
            </p:cNvPr>
            <p:cNvSpPr txBox="1"/>
            <p:nvPr/>
          </p:nvSpPr>
          <p:spPr>
            <a:xfrm>
              <a:off x="7225359" y="2069363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22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33ADB0E-4A49-7342-A487-2E21F781655B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>
              <a:off x="7152033" y="2368813"/>
              <a:ext cx="752484" cy="58169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E9F1C2D-2A1A-D14B-8BC8-177B6BE9BF1D}"/>
                </a:ext>
              </a:extLst>
            </p:cNvPr>
            <p:cNvSpPr txBox="1"/>
            <p:nvPr/>
          </p:nvSpPr>
          <p:spPr>
            <a:xfrm>
              <a:off x="7904517" y="2765837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9FFE1DE-CE8D-6D45-9D8F-D6CFA36029FD}"/>
                </a:ext>
              </a:extLst>
            </p:cNvPr>
            <p:cNvSpPr txBox="1"/>
            <p:nvPr/>
          </p:nvSpPr>
          <p:spPr>
            <a:xfrm>
              <a:off x="6775445" y="198891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540AC9E-9BD8-8340-9B90-09F0B4C188C2}"/>
                </a:ext>
              </a:extLst>
            </p:cNvPr>
            <p:cNvSpPr txBox="1"/>
            <p:nvPr/>
          </p:nvSpPr>
          <p:spPr>
            <a:xfrm>
              <a:off x="6383243" y="2156618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23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0596E21-8C59-9540-8E9E-25E3ED85B097}"/>
                </a:ext>
              </a:extLst>
            </p:cNvPr>
            <p:cNvSpPr txBox="1"/>
            <p:nvPr/>
          </p:nvSpPr>
          <p:spPr>
            <a:xfrm>
              <a:off x="5940895" y="2248555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CF94DA2-EB49-1144-BC6E-8EEAC910F4C5}"/>
                </a:ext>
              </a:extLst>
            </p:cNvPr>
            <p:cNvSpPr txBox="1"/>
            <p:nvPr/>
          </p:nvSpPr>
          <p:spPr>
            <a:xfrm>
              <a:off x="5766386" y="2108116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90F1AEF-951F-3744-B83D-5A8815BAF147}"/>
                </a:ext>
              </a:extLst>
            </p:cNvPr>
            <p:cNvSpPr txBox="1"/>
            <p:nvPr/>
          </p:nvSpPr>
          <p:spPr>
            <a:xfrm>
              <a:off x="5323833" y="2249976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B395D6B-5A06-A64F-B10D-2C9CFC83AF28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>
              <a:off x="5315031" y="2681904"/>
              <a:ext cx="752484" cy="58169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E40EB20-712C-9949-AC22-E4FAF58A7B41}"/>
                </a:ext>
              </a:extLst>
            </p:cNvPr>
            <p:cNvSpPr txBox="1"/>
            <p:nvPr/>
          </p:nvSpPr>
          <p:spPr>
            <a:xfrm>
              <a:off x="6067515" y="3078928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4B08236-9B78-CD43-A44C-521706609894}"/>
                </a:ext>
              </a:extLst>
            </p:cNvPr>
            <p:cNvSpPr txBox="1"/>
            <p:nvPr/>
          </p:nvSpPr>
          <p:spPr>
            <a:xfrm>
              <a:off x="4781753" y="270445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1871C23-0F31-4E40-ADA9-CC96831AAF8C}"/>
                </a:ext>
              </a:extLst>
            </p:cNvPr>
            <p:cNvSpPr txBox="1"/>
            <p:nvPr/>
          </p:nvSpPr>
          <p:spPr>
            <a:xfrm>
              <a:off x="4276788" y="2939095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E0317A9-FF71-5244-9B73-F8487D8B5CC9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4311451" y="3407751"/>
              <a:ext cx="559372" cy="24181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51AA060-30B8-A84A-82F7-DA0FCF21AEF0}"/>
                </a:ext>
              </a:extLst>
            </p:cNvPr>
            <p:cNvSpPr txBox="1"/>
            <p:nvPr/>
          </p:nvSpPr>
          <p:spPr>
            <a:xfrm>
              <a:off x="4870823" y="3464902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4E9D2E-3180-6E4A-9EC5-482733E3CB15}"/>
                </a:ext>
              </a:extLst>
            </p:cNvPr>
            <p:cNvCxnSpPr>
              <a:cxnSpLocks/>
              <a:endCxn id="125" idx="1"/>
            </p:cNvCxnSpPr>
            <p:nvPr/>
          </p:nvCxnSpPr>
          <p:spPr>
            <a:xfrm>
              <a:off x="4063769" y="3441651"/>
              <a:ext cx="128993" cy="36101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7BC9CE3-E105-4B49-ACA2-E844273F05EF}"/>
                </a:ext>
              </a:extLst>
            </p:cNvPr>
            <p:cNvSpPr txBox="1"/>
            <p:nvPr/>
          </p:nvSpPr>
          <p:spPr>
            <a:xfrm>
              <a:off x="4192762" y="3618001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192BA-1C6E-794A-B587-FF6CED3BDB33}"/>
                </a:ext>
              </a:extLst>
            </p:cNvPr>
            <p:cNvSpPr/>
            <p:nvPr/>
          </p:nvSpPr>
          <p:spPr>
            <a:xfrm>
              <a:off x="2510971" y="1045029"/>
              <a:ext cx="5950858" cy="304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C89E7C5-5127-8E4C-9239-AB279BE7AE02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3DB71D9-E956-654A-96DF-9E809721ACB7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A90E1DB-1514-9B4A-B675-53D88A72C632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Approximate solution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394857-1749-6848-B2C3-DA51A3243ADF}"/>
                  </a:ext>
                </a:extLst>
              </p:cNvPr>
              <p:cNvSpPr txBox="1"/>
              <p:nvPr/>
            </p:nvSpPr>
            <p:spPr>
              <a:xfrm>
                <a:off x="50792" y="4537882"/>
                <a:ext cx="12090416" cy="2067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Approximate the average concentration within each triangle of the mesh at discrete time instants using finite volume method and Adam’s </a:t>
                </a:r>
                <a:r>
                  <a:rPr lang="en-US" sz="2400" dirty="0" err="1"/>
                  <a:t>Bashforth</a:t>
                </a:r>
                <a:r>
                  <a:rPr lang="en-US" sz="2400" dirty="0"/>
                  <a:t> time integration (details omitted)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400" dirty="0"/>
                  <a:t> 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approximate average concentration within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triangle at time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400" dirty="0"/>
                  <a:t> is the number of triangles (24 in our case),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is the separation between the time instants,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the number of time instants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394857-1749-6848-B2C3-DA51A3243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" y="4537882"/>
                <a:ext cx="12090416" cy="2067233"/>
              </a:xfrm>
              <a:prstGeom prst="rect">
                <a:avLst/>
              </a:prstGeom>
              <a:blipFill>
                <a:blip r:embed="rId2"/>
                <a:stretch>
                  <a:fillRect l="-629" t="-3659" r="-1153" b="-5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490ECE7-DEF2-0943-9838-01330F1064CD}"/>
              </a:ext>
            </a:extLst>
          </p:cNvPr>
          <p:cNvCxnSpPr>
            <a:cxnSpLocks/>
          </p:cNvCxnSpPr>
          <p:nvPr/>
        </p:nvCxnSpPr>
        <p:spPr>
          <a:xfrm flipH="1">
            <a:off x="6274588" y="2201815"/>
            <a:ext cx="768400" cy="310273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51F261E-BDA2-354A-B140-ADA1E9B99BEA}"/>
              </a:ext>
            </a:extLst>
          </p:cNvPr>
          <p:cNvCxnSpPr>
            <a:cxnSpLocks/>
          </p:cNvCxnSpPr>
          <p:nvPr/>
        </p:nvCxnSpPr>
        <p:spPr>
          <a:xfrm flipH="1">
            <a:off x="5641506" y="2503871"/>
            <a:ext cx="616486" cy="158169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61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188118" y="1499238"/>
                <a:ext cx="11815763" cy="5144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there is no dye inside the geometry. Therefore,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For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the concentration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inside the geometry should satisfy the following PDE:</a:t>
                </a:r>
              </a:p>
              <a:p>
                <a:pPr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8" y="1499238"/>
                <a:ext cx="11815763" cy="5144998"/>
              </a:xfrm>
              <a:prstGeom prst="rect">
                <a:avLst/>
              </a:prstGeom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9FB98BD1-0461-7C4B-8FC3-613EA6D0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93" y="5644235"/>
            <a:ext cx="4908214" cy="8429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Equations</a:t>
              </a: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137E0CC7-0CE2-1C49-AC1D-A9355A8C4596}"/>
              </a:ext>
            </a:extLst>
          </p:cNvPr>
          <p:cNvSpPr/>
          <p:nvPr/>
        </p:nvSpPr>
        <p:spPr>
          <a:xfrm>
            <a:off x="3960019" y="963427"/>
            <a:ext cx="3986213" cy="2403885"/>
          </a:xfrm>
          <a:custGeom>
            <a:avLst/>
            <a:gdLst>
              <a:gd name="connsiteX0" fmla="*/ 3706636 w 3738252"/>
              <a:gd name="connsiteY0" fmla="*/ 746536 h 2295905"/>
              <a:gd name="connsiteX1" fmla="*/ 2920824 w 3738252"/>
              <a:gd name="connsiteY1" fmla="*/ 117886 h 2295905"/>
              <a:gd name="connsiteX2" fmla="*/ 1392061 w 3738252"/>
              <a:gd name="connsiteY2" fmla="*/ 160749 h 2295905"/>
              <a:gd name="connsiteX3" fmla="*/ 63324 w 3738252"/>
              <a:gd name="connsiteY3" fmla="*/ 1732374 h 2295905"/>
              <a:gd name="connsiteX4" fmla="*/ 363361 w 3738252"/>
              <a:gd name="connsiteY4" fmla="*/ 2289586 h 2295905"/>
              <a:gd name="connsiteX5" fmla="*/ 1677811 w 3738252"/>
              <a:gd name="connsiteY5" fmla="*/ 1432336 h 2295905"/>
              <a:gd name="connsiteX6" fmla="*/ 3392311 w 3738252"/>
              <a:gd name="connsiteY6" fmla="*/ 1275174 h 2295905"/>
              <a:gd name="connsiteX7" fmla="*/ 3706636 w 3738252"/>
              <a:gd name="connsiteY7" fmla="*/ 746536 h 229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8252" h="2295905">
                <a:moveTo>
                  <a:pt x="3706636" y="746536"/>
                </a:moveTo>
                <a:cubicBezTo>
                  <a:pt x="3628055" y="553655"/>
                  <a:pt x="3306586" y="215517"/>
                  <a:pt x="2920824" y="117886"/>
                </a:cubicBezTo>
                <a:cubicBezTo>
                  <a:pt x="2535062" y="20255"/>
                  <a:pt x="1868311" y="-108332"/>
                  <a:pt x="1392061" y="160749"/>
                </a:cubicBezTo>
                <a:cubicBezTo>
                  <a:pt x="915811" y="429830"/>
                  <a:pt x="234774" y="1377568"/>
                  <a:pt x="63324" y="1732374"/>
                </a:cubicBezTo>
                <a:cubicBezTo>
                  <a:pt x="-108126" y="2087180"/>
                  <a:pt x="94280" y="2339592"/>
                  <a:pt x="363361" y="2289586"/>
                </a:cubicBezTo>
                <a:cubicBezTo>
                  <a:pt x="632442" y="2239580"/>
                  <a:pt x="1172986" y="1601405"/>
                  <a:pt x="1677811" y="1432336"/>
                </a:cubicBezTo>
                <a:cubicBezTo>
                  <a:pt x="2182636" y="1263267"/>
                  <a:pt x="3054174" y="1394236"/>
                  <a:pt x="3392311" y="1275174"/>
                </a:cubicBezTo>
                <a:cubicBezTo>
                  <a:pt x="3730448" y="1156112"/>
                  <a:pt x="3785217" y="939417"/>
                  <a:pt x="3706636" y="746536"/>
                </a:cubicBezTo>
                <a:close/>
              </a:path>
            </a:pathLst>
          </a:cu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8E43F9-3DD7-7947-82C2-B338E77FD79B}"/>
              </a:ext>
            </a:extLst>
          </p:cNvPr>
          <p:cNvGrpSpPr/>
          <p:nvPr/>
        </p:nvGrpSpPr>
        <p:grpSpPr>
          <a:xfrm>
            <a:off x="3952012" y="975046"/>
            <a:ext cx="3998846" cy="2378607"/>
            <a:chOff x="3821043" y="1865408"/>
            <a:chExt cx="3998846" cy="237860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947615-9099-7C4C-895A-E951D359352C}"/>
                </a:ext>
              </a:extLst>
            </p:cNvPr>
            <p:cNvSpPr/>
            <p:nvPr/>
          </p:nvSpPr>
          <p:spPr>
            <a:xfrm>
              <a:off x="7400925" y="2357438"/>
              <a:ext cx="418964" cy="842962"/>
            </a:xfrm>
            <a:custGeom>
              <a:avLst/>
              <a:gdLst>
                <a:gd name="connsiteX0" fmla="*/ 0 w 418964"/>
                <a:gd name="connsiteY0" fmla="*/ 842962 h 842962"/>
                <a:gd name="connsiteX1" fmla="*/ 414338 w 418964"/>
                <a:gd name="connsiteY1" fmla="*/ 514350 h 842962"/>
                <a:gd name="connsiteX2" fmla="*/ 185738 w 418964"/>
                <a:gd name="connsiteY2" fmla="*/ 0 h 84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964" h="842962">
                  <a:moveTo>
                    <a:pt x="0" y="842962"/>
                  </a:moveTo>
                  <a:cubicBezTo>
                    <a:pt x="191691" y="748903"/>
                    <a:pt x="383382" y="654844"/>
                    <a:pt x="414338" y="514350"/>
                  </a:cubicBezTo>
                  <a:cubicBezTo>
                    <a:pt x="445294" y="373856"/>
                    <a:pt x="315516" y="186928"/>
                    <a:pt x="18573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79A207-4BCE-9146-84D0-1412D2623E49}"/>
                </a:ext>
              </a:extLst>
            </p:cNvPr>
            <p:cNvSpPr/>
            <p:nvPr/>
          </p:nvSpPr>
          <p:spPr>
            <a:xfrm>
              <a:off x="3821043" y="3514724"/>
              <a:ext cx="708095" cy="729291"/>
            </a:xfrm>
            <a:custGeom>
              <a:avLst/>
              <a:gdLst>
                <a:gd name="connsiteX0" fmla="*/ 708095 w 708095"/>
                <a:gd name="connsiteY0" fmla="*/ 571500 h 729291"/>
                <a:gd name="connsiteX1" fmla="*/ 379482 w 708095"/>
                <a:gd name="connsiteY1" fmla="*/ 728663 h 729291"/>
                <a:gd name="connsiteX2" fmla="*/ 50870 w 708095"/>
                <a:gd name="connsiteY2" fmla="*/ 614363 h 729291"/>
                <a:gd name="connsiteX3" fmla="*/ 8007 w 708095"/>
                <a:gd name="connsiteY3" fmla="*/ 328613 h 729291"/>
                <a:gd name="connsiteX4" fmla="*/ 122307 w 708095"/>
                <a:gd name="connsiteY4" fmla="*/ 0 h 7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095" h="729291">
                  <a:moveTo>
                    <a:pt x="708095" y="571500"/>
                  </a:moveTo>
                  <a:cubicBezTo>
                    <a:pt x="598557" y="646509"/>
                    <a:pt x="489020" y="721519"/>
                    <a:pt x="379482" y="728663"/>
                  </a:cubicBezTo>
                  <a:cubicBezTo>
                    <a:pt x="269944" y="735807"/>
                    <a:pt x="112782" y="681038"/>
                    <a:pt x="50870" y="614363"/>
                  </a:cubicBezTo>
                  <a:cubicBezTo>
                    <a:pt x="-11043" y="547688"/>
                    <a:pt x="-3899" y="431007"/>
                    <a:pt x="8007" y="328613"/>
                  </a:cubicBezTo>
                  <a:cubicBezTo>
                    <a:pt x="19913" y="226219"/>
                    <a:pt x="115163" y="128587"/>
                    <a:pt x="122307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B8C8948-21F4-7642-BBF9-09B81363A45C}"/>
                </a:ext>
              </a:extLst>
            </p:cNvPr>
            <p:cNvSpPr/>
            <p:nvPr/>
          </p:nvSpPr>
          <p:spPr>
            <a:xfrm>
              <a:off x="3943350" y="1865408"/>
              <a:ext cx="3657600" cy="1706467"/>
            </a:xfrm>
            <a:custGeom>
              <a:avLst/>
              <a:gdLst>
                <a:gd name="connsiteX0" fmla="*/ 0 w 3657600"/>
                <a:gd name="connsiteY0" fmla="*/ 1706467 h 1706467"/>
                <a:gd name="connsiteX1" fmla="*/ 828675 w 3657600"/>
                <a:gd name="connsiteY1" fmla="*/ 606330 h 1706467"/>
                <a:gd name="connsiteX2" fmla="*/ 1557338 w 3657600"/>
                <a:gd name="connsiteY2" fmla="*/ 63405 h 1706467"/>
                <a:gd name="connsiteX3" fmla="*/ 2486025 w 3657600"/>
                <a:gd name="connsiteY3" fmla="*/ 20542 h 1706467"/>
                <a:gd name="connsiteX4" fmla="*/ 3157538 w 3657600"/>
                <a:gd name="connsiteY4" fmla="*/ 149130 h 1706467"/>
                <a:gd name="connsiteX5" fmla="*/ 3657600 w 3657600"/>
                <a:gd name="connsiteY5" fmla="*/ 520605 h 170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1706467">
                  <a:moveTo>
                    <a:pt x="0" y="1706467"/>
                  </a:moveTo>
                  <a:cubicBezTo>
                    <a:pt x="284559" y="1293320"/>
                    <a:pt x="569119" y="880173"/>
                    <a:pt x="828675" y="606330"/>
                  </a:cubicBezTo>
                  <a:cubicBezTo>
                    <a:pt x="1088231" y="332487"/>
                    <a:pt x="1281113" y="161036"/>
                    <a:pt x="1557338" y="63405"/>
                  </a:cubicBezTo>
                  <a:cubicBezTo>
                    <a:pt x="1833563" y="-34226"/>
                    <a:pt x="2219325" y="6255"/>
                    <a:pt x="2486025" y="20542"/>
                  </a:cubicBezTo>
                  <a:cubicBezTo>
                    <a:pt x="2752725" y="34829"/>
                    <a:pt x="2962276" y="65786"/>
                    <a:pt x="3157538" y="149130"/>
                  </a:cubicBezTo>
                  <a:cubicBezTo>
                    <a:pt x="3352800" y="232474"/>
                    <a:pt x="3505200" y="376539"/>
                    <a:pt x="3657600" y="520605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8846359-B3A4-F04B-AA09-4A0170CC2885}"/>
                </a:ext>
              </a:extLst>
            </p:cNvPr>
            <p:cNvSpPr/>
            <p:nvPr/>
          </p:nvSpPr>
          <p:spPr>
            <a:xfrm>
              <a:off x="4500563" y="3214688"/>
              <a:ext cx="2928937" cy="885825"/>
            </a:xfrm>
            <a:custGeom>
              <a:avLst/>
              <a:gdLst>
                <a:gd name="connsiteX0" fmla="*/ 0 w 2928937"/>
                <a:gd name="connsiteY0" fmla="*/ 885825 h 885825"/>
                <a:gd name="connsiteX1" fmla="*/ 728662 w 2928937"/>
                <a:gd name="connsiteY1" fmla="*/ 357187 h 885825"/>
                <a:gd name="connsiteX2" fmla="*/ 1143000 w 2928937"/>
                <a:gd name="connsiteY2" fmla="*/ 142875 h 885825"/>
                <a:gd name="connsiteX3" fmla="*/ 1857375 w 2928937"/>
                <a:gd name="connsiteY3" fmla="*/ 42862 h 885825"/>
                <a:gd name="connsiteX4" fmla="*/ 2586037 w 2928937"/>
                <a:gd name="connsiteY4" fmla="*/ 42862 h 885825"/>
                <a:gd name="connsiteX5" fmla="*/ 2928937 w 2928937"/>
                <a:gd name="connsiteY5" fmla="*/ 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937" h="885825">
                  <a:moveTo>
                    <a:pt x="0" y="885825"/>
                  </a:moveTo>
                  <a:cubicBezTo>
                    <a:pt x="269081" y="683418"/>
                    <a:pt x="538162" y="481012"/>
                    <a:pt x="728662" y="357187"/>
                  </a:cubicBezTo>
                  <a:cubicBezTo>
                    <a:pt x="919162" y="233362"/>
                    <a:pt x="954881" y="195262"/>
                    <a:pt x="1143000" y="142875"/>
                  </a:cubicBezTo>
                  <a:cubicBezTo>
                    <a:pt x="1331119" y="90488"/>
                    <a:pt x="1616869" y="59531"/>
                    <a:pt x="1857375" y="42862"/>
                  </a:cubicBezTo>
                  <a:cubicBezTo>
                    <a:pt x="2097881" y="26193"/>
                    <a:pt x="2407443" y="50006"/>
                    <a:pt x="2586037" y="42862"/>
                  </a:cubicBezTo>
                  <a:cubicBezTo>
                    <a:pt x="2764631" y="35718"/>
                    <a:pt x="2846784" y="17859"/>
                    <a:pt x="2928937" y="0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EFABC-815E-874C-9B8A-011E152E7DA3}"/>
                  </a:ext>
                </a:extLst>
              </p:cNvPr>
              <p:cNvSpPr txBox="1"/>
              <p:nvPr/>
            </p:nvSpPr>
            <p:spPr>
              <a:xfrm>
                <a:off x="8843803" y="1637455"/>
                <a:ext cx="1100366" cy="646331"/>
              </a:xfrm>
              <a:prstGeom prst="rect">
                <a:avLst/>
              </a:prstGeom>
              <a:solidFill>
                <a:srgbClr val="FF6769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Inject dye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EFABC-815E-874C-9B8A-011E152E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803" y="1637455"/>
                <a:ext cx="1100366" cy="646331"/>
              </a:xfrm>
              <a:prstGeom prst="rect">
                <a:avLst/>
              </a:prstGeom>
              <a:blipFill>
                <a:blip r:embed="rId4"/>
                <a:stretch>
                  <a:fillRect l="-4545" t="-3774" r="-34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115F-3D29-1641-A0FE-F2C2E6C86E50}"/>
                  </a:ext>
                </a:extLst>
              </p:cNvPr>
              <p:cNvSpPr txBox="1"/>
              <p:nvPr/>
            </p:nvSpPr>
            <p:spPr>
              <a:xfrm>
                <a:off x="1593313" y="2929847"/>
                <a:ext cx="1577740" cy="6463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Dye comes out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115F-3D29-1641-A0FE-F2C2E6C8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13" y="2929847"/>
                <a:ext cx="1577740" cy="646331"/>
              </a:xfrm>
              <a:prstGeom prst="rect">
                <a:avLst/>
              </a:prstGeom>
              <a:blipFill>
                <a:blip r:embed="rId5"/>
                <a:stretch>
                  <a:fillRect l="-2362" t="-3774" r="-15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24B139-174D-F24A-8E09-CF35D6695741}"/>
                  </a:ext>
                </a:extLst>
              </p:cNvPr>
              <p:cNvSpPr txBox="1"/>
              <p:nvPr/>
            </p:nvSpPr>
            <p:spPr>
              <a:xfrm>
                <a:off x="7946232" y="672422"/>
                <a:ext cx="780277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Wall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24B139-174D-F24A-8E09-CF35D669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232" y="672422"/>
                <a:ext cx="780277" cy="646331"/>
              </a:xfrm>
              <a:prstGeom prst="rect">
                <a:avLst/>
              </a:prstGeom>
              <a:blipFill>
                <a:blip r:embed="rId6"/>
                <a:stretch>
                  <a:fillRect t="-37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C8FF04-6802-E14C-840F-97CDB35599B5}"/>
              </a:ext>
            </a:extLst>
          </p:cNvPr>
          <p:cNvCxnSpPr>
            <a:cxnSpLocks/>
            <a:stCxn id="30" idx="3"/>
            <a:endCxn id="21" idx="2"/>
          </p:cNvCxnSpPr>
          <p:nvPr/>
        </p:nvCxnSpPr>
        <p:spPr>
          <a:xfrm flipV="1">
            <a:off x="3171053" y="3238725"/>
            <a:ext cx="831829" cy="1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32FF662-7DFE-2344-942C-9FA5529CD43B}"/>
              </a:ext>
            </a:extLst>
          </p:cNvPr>
          <p:cNvCxnSpPr>
            <a:cxnSpLocks/>
            <a:stCxn id="31" idx="1"/>
            <a:endCxn id="22" idx="3"/>
          </p:cNvCxnSpPr>
          <p:nvPr/>
        </p:nvCxnSpPr>
        <p:spPr>
          <a:xfrm flipH="1">
            <a:off x="6560344" y="995588"/>
            <a:ext cx="13858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B5DDC1-8809-D444-95E1-9EC4EC947430}"/>
              </a:ext>
            </a:extLst>
          </p:cNvPr>
          <p:cNvCxnSpPr>
            <a:cxnSpLocks/>
            <a:stCxn id="29" idx="1"/>
            <a:endCxn id="16" idx="1"/>
          </p:cNvCxnSpPr>
          <p:nvPr/>
        </p:nvCxnSpPr>
        <p:spPr>
          <a:xfrm flipH="1">
            <a:off x="7946232" y="1960621"/>
            <a:ext cx="897571" cy="2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A083CA-1B84-0344-8356-28C4E7F162D9}"/>
                  </a:ext>
                </a:extLst>
              </p:cNvPr>
              <p:cNvSpPr txBox="1"/>
              <p:nvPr/>
            </p:nvSpPr>
            <p:spPr>
              <a:xfrm>
                <a:off x="6475779" y="2559398"/>
                <a:ext cx="780277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Wall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A083CA-1B84-0344-8356-28C4E7F16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79" y="2559398"/>
                <a:ext cx="780277" cy="646331"/>
              </a:xfrm>
              <a:prstGeom prst="rect">
                <a:avLst/>
              </a:prstGeom>
              <a:blipFill>
                <a:blip r:embed="rId7"/>
                <a:stretch>
                  <a:fillRect t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56602D6-AF32-9740-AF3C-46421E204D83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5089891" y="2882564"/>
            <a:ext cx="13858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A848F0-372A-C54C-9611-6723C40C8B54}"/>
              </a:ext>
            </a:extLst>
          </p:cNvPr>
          <p:cNvGrpSpPr/>
          <p:nvPr/>
        </p:nvGrpSpPr>
        <p:grpSpPr>
          <a:xfrm>
            <a:off x="1880746" y="1282410"/>
            <a:ext cx="4072379" cy="369332"/>
            <a:chOff x="9172576" y="2071688"/>
            <a:chExt cx="4072379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3DF98B-EC3C-2846-B4E9-7B0BEB31330B}"/>
                </a:ext>
              </a:extLst>
            </p:cNvPr>
            <p:cNvSpPr txBox="1"/>
            <p:nvPr/>
          </p:nvSpPr>
          <p:spPr>
            <a:xfrm>
              <a:off x="9172576" y="2071688"/>
              <a:ext cx="1979260" cy="369332"/>
            </a:xfrm>
            <a:prstGeom prst="rect">
              <a:avLst/>
            </a:prstGeom>
            <a:solidFill>
              <a:srgbClr val="CDDAE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Arbitrary geometry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39677E-79C3-6A46-AA09-2433236CD8E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1151836" y="2256354"/>
              <a:ext cx="20931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C3975BF-24BD-764C-A7FE-D5FC42AC9C70}"/>
                  </a:ext>
                </a:extLst>
              </p:cNvPr>
              <p:cNvSpPr txBox="1"/>
              <p:nvPr/>
            </p:nvSpPr>
            <p:spPr>
              <a:xfrm>
                <a:off x="5110064" y="1488009"/>
                <a:ext cx="2314673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Given velocity vector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C3975BF-24BD-764C-A7FE-D5FC42AC9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64" y="1488009"/>
                <a:ext cx="2314673" cy="668260"/>
              </a:xfrm>
              <a:prstGeom prst="rect">
                <a:avLst/>
              </a:prstGeom>
              <a:blipFill>
                <a:blip r:embed="rId8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C92B3-D5CE-9F48-A9DB-D95A1604F664}"/>
                  </a:ext>
                </a:extLst>
              </p:cNvPr>
              <p:cNvSpPr txBox="1"/>
              <p:nvPr/>
            </p:nvSpPr>
            <p:spPr>
              <a:xfrm>
                <a:off x="9153773" y="5796162"/>
                <a:ext cx="241784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: Diffusion coefficient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C92B3-D5CE-9F48-A9DB-D95A1604F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773" y="5796162"/>
                <a:ext cx="2417841" cy="369332"/>
              </a:xfrm>
              <a:prstGeom prst="rect">
                <a:avLst/>
              </a:prstGeom>
              <a:blipFill>
                <a:blip r:embed="rId9"/>
                <a:stretch>
                  <a:fillRect t="-6667" r="-1563" b="-2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D7176B-D0EB-EC49-9191-2C4422C8B8B4}"/>
              </a:ext>
            </a:extLst>
          </p:cNvPr>
          <p:cNvSpPr txBox="1"/>
          <p:nvPr/>
        </p:nvSpPr>
        <p:spPr>
          <a:xfrm>
            <a:off x="2726327" y="3654133"/>
            <a:ext cx="673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(For simplicity, we will omit the internal walls due to the airfoil/vehicle)</a:t>
            </a:r>
          </a:p>
        </p:txBody>
      </p:sp>
    </p:spTree>
    <p:extLst>
      <p:ext uri="{BB962C8B-B14F-4D97-AF65-F5344CB8AC3E}">
        <p14:creationId xmlns:p14="http://schemas.microsoft.com/office/powerpoint/2010/main" val="299869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1913</Words>
  <Application>Microsoft Macintosh PowerPoint</Application>
  <PresentationFormat>Widescreen</PresentationFormat>
  <Paragraphs>329</Paragraphs>
  <Slides>21</Slides>
  <Notes>3</Notes>
  <HiddenSlides>2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Sreevatsa Anantharamu</dc:creator>
  <cp:lastModifiedBy>Sreevatsa Anantharamu</cp:lastModifiedBy>
  <cp:revision>1175</cp:revision>
  <cp:lastPrinted>2022-04-18T14:35:44Z</cp:lastPrinted>
  <dcterms:created xsi:type="dcterms:W3CDTF">2021-11-28T14:36:41Z</dcterms:created>
  <dcterms:modified xsi:type="dcterms:W3CDTF">2022-04-18T16:10:54Z</dcterms:modified>
</cp:coreProperties>
</file>